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84" r:id="rId3"/>
    <p:sldId id="294" r:id="rId4"/>
    <p:sldId id="271" r:id="rId5"/>
    <p:sldId id="292" r:id="rId6"/>
    <p:sldId id="282" r:id="rId7"/>
    <p:sldId id="295" r:id="rId8"/>
    <p:sldId id="265" r:id="rId9"/>
    <p:sldId id="287" r:id="rId10"/>
    <p:sldId id="286"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28A"/>
    <a:srgbClr val="004F87"/>
    <a:srgbClr val="01638A"/>
    <a:srgbClr val="064C87"/>
    <a:srgbClr val="2A377D"/>
    <a:srgbClr val="32266F"/>
    <a:srgbClr val="312570"/>
    <a:srgbClr val="CFCFCF"/>
    <a:srgbClr val="A0B1DC"/>
    <a:srgbClr val="0062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7925" autoAdjust="0"/>
  </p:normalViewPr>
  <p:slideViewPr>
    <p:cSldViewPr snapToGrid="0">
      <p:cViewPr varScale="1">
        <p:scale>
          <a:sx n="76" d="100"/>
          <a:sy n="76" d="100"/>
        </p:scale>
        <p:origin x="955"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Pod</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Sheet1!$B$2:$B$11</c:f>
              <c:numCache>
                <c:formatCode>General</c:formatCode>
                <c:ptCount val="10"/>
                <c:pt idx="0">
                  <c:v>0.63200000000000001</c:v>
                </c:pt>
                <c:pt idx="1">
                  <c:v>0.77800000000000002</c:v>
                </c:pt>
                <c:pt idx="2">
                  <c:v>0.83099999999999996</c:v>
                </c:pt>
              </c:numCache>
            </c:numRef>
          </c:val>
          <c:smooth val="0"/>
          <c:extLst>
            <c:ext xmlns:c16="http://schemas.microsoft.com/office/drawing/2014/chart" uri="{C3380CC4-5D6E-409C-BE32-E72D297353CC}">
              <c16:uniqueId val="{00000000-EB53-42E7-BFB3-C919FF07C5C7}"/>
            </c:ext>
          </c:extLst>
        </c:ser>
        <c:ser>
          <c:idx val="1"/>
          <c:order val="1"/>
          <c:tx>
            <c:strRef>
              <c:f>Sheet1!$C$1</c:f>
              <c:strCache>
                <c:ptCount val="1"/>
                <c:pt idx="0">
                  <c:v>Network</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Sheet1!$C$2:$C$11</c:f>
              <c:numCache>
                <c:formatCode>General</c:formatCode>
                <c:ptCount val="10"/>
                <c:pt idx="0">
                  <c:v>0.49199999999999999</c:v>
                </c:pt>
                <c:pt idx="1">
                  <c:v>0.51200000000000001</c:v>
                </c:pt>
                <c:pt idx="2">
                  <c:v>0.437</c:v>
                </c:pt>
                <c:pt idx="3">
                  <c:v>0.48799999999999999</c:v>
                </c:pt>
                <c:pt idx="4">
                  <c:v>0.54600000000000004</c:v>
                </c:pt>
                <c:pt idx="5">
                  <c:v>0.51300000000000001</c:v>
                </c:pt>
                <c:pt idx="6">
                  <c:v>0.60399999999999998</c:v>
                </c:pt>
                <c:pt idx="7">
                  <c:v>0.65300000000000002</c:v>
                </c:pt>
                <c:pt idx="8">
                  <c:v>0.621</c:v>
                </c:pt>
                <c:pt idx="9">
                  <c:v>0.64800000000000002</c:v>
                </c:pt>
              </c:numCache>
            </c:numRef>
          </c:val>
          <c:smooth val="0"/>
          <c:extLst>
            <c:ext xmlns:c16="http://schemas.microsoft.com/office/drawing/2014/chart" uri="{C3380CC4-5D6E-409C-BE32-E72D297353CC}">
              <c16:uniqueId val="{00000001-EB53-42E7-BFB3-C919FF07C5C7}"/>
            </c:ext>
          </c:extLst>
        </c:ser>
        <c:ser>
          <c:idx val="2"/>
          <c:order val="2"/>
          <c:tx>
            <c:strRef>
              <c:f>Sheet1!$D$1</c:f>
              <c:strCache>
                <c:ptCount val="1"/>
                <c:pt idx="0">
                  <c:v>DNS</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Sheet1!$D$2:$D$11</c:f>
              <c:numCache>
                <c:formatCode>General</c:formatCode>
                <c:ptCount val="10"/>
                <c:pt idx="0">
                  <c:v>0.52600000000000002</c:v>
                </c:pt>
                <c:pt idx="1">
                  <c:v>0.63400000000000001</c:v>
                </c:pt>
                <c:pt idx="2">
                  <c:v>0.58899999999999997</c:v>
                </c:pt>
                <c:pt idx="3">
                  <c:v>0.60299999999999998</c:v>
                </c:pt>
                <c:pt idx="4">
                  <c:v>0.66500000000000004</c:v>
                </c:pt>
                <c:pt idx="5">
                  <c:v>0.78900000000000003</c:v>
                </c:pt>
                <c:pt idx="6">
                  <c:v>0.84699999999999998</c:v>
                </c:pt>
              </c:numCache>
            </c:numRef>
          </c:val>
          <c:smooth val="0"/>
          <c:extLst>
            <c:ext xmlns:c16="http://schemas.microsoft.com/office/drawing/2014/chart" uri="{C3380CC4-5D6E-409C-BE32-E72D297353CC}">
              <c16:uniqueId val="{00000002-EB53-42E7-BFB3-C919FF07C5C7}"/>
            </c:ext>
          </c:extLst>
        </c:ser>
        <c:ser>
          <c:idx val="3"/>
          <c:order val="3"/>
          <c:tx>
            <c:strRef>
              <c:f>Sheet1!$E$1</c:f>
              <c:strCache>
                <c:ptCount val="1"/>
                <c:pt idx="0">
                  <c:v>HTTP</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Sheet1!$E$2:$E$11</c:f>
              <c:numCache>
                <c:formatCode>General</c:formatCode>
                <c:ptCount val="10"/>
                <c:pt idx="0">
                  <c:v>0.64300000000000002</c:v>
                </c:pt>
                <c:pt idx="1">
                  <c:v>0.60199999999999998</c:v>
                </c:pt>
                <c:pt idx="2">
                  <c:v>0.65100000000000002</c:v>
                </c:pt>
                <c:pt idx="3">
                  <c:v>0.66300000000000003</c:v>
                </c:pt>
                <c:pt idx="4">
                  <c:v>0.68799999999999994</c:v>
                </c:pt>
                <c:pt idx="5">
                  <c:v>0.71299999999999997</c:v>
                </c:pt>
                <c:pt idx="6">
                  <c:v>0.74399999999999999</c:v>
                </c:pt>
                <c:pt idx="7">
                  <c:v>0.80100000000000005</c:v>
                </c:pt>
              </c:numCache>
            </c:numRef>
          </c:val>
          <c:smooth val="0"/>
          <c:extLst>
            <c:ext xmlns:c16="http://schemas.microsoft.com/office/drawing/2014/chart" uri="{C3380CC4-5D6E-409C-BE32-E72D297353CC}">
              <c16:uniqueId val="{00000003-EB53-42E7-BFB3-C919FF07C5C7}"/>
            </c:ext>
          </c:extLst>
        </c:ser>
        <c:ser>
          <c:idx val="4"/>
          <c:order val="4"/>
          <c:tx>
            <c:strRef>
              <c:f>Sheet1!$F$1</c:f>
              <c:strCache>
                <c:ptCount val="1"/>
                <c:pt idx="0">
                  <c:v>Stress</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Sheet1!$F$2:$F$11</c:f>
              <c:numCache>
                <c:formatCode>General</c:formatCode>
                <c:ptCount val="10"/>
                <c:pt idx="0">
                  <c:v>0.74299999999999999</c:v>
                </c:pt>
                <c:pt idx="1">
                  <c:v>0.78100000000000003</c:v>
                </c:pt>
                <c:pt idx="2">
                  <c:v>0.85299999999999998</c:v>
                </c:pt>
              </c:numCache>
            </c:numRef>
          </c:val>
          <c:smooth val="0"/>
          <c:extLst>
            <c:ext xmlns:c16="http://schemas.microsoft.com/office/drawing/2014/chart" uri="{C3380CC4-5D6E-409C-BE32-E72D297353CC}">
              <c16:uniqueId val="{00000004-EB53-42E7-BFB3-C919FF07C5C7}"/>
            </c:ext>
          </c:extLst>
        </c:ser>
        <c:ser>
          <c:idx val="5"/>
          <c:order val="5"/>
          <c:tx>
            <c:strRef>
              <c:f>Sheet1!$G$1</c:f>
              <c:strCache>
                <c:ptCount val="1"/>
                <c:pt idx="0">
                  <c:v>IO</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Sheet1!$G$2:$G$11</c:f>
              <c:numCache>
                <c:formatCode>General</c:formatCode>
                <c:ptCount val="10"/>
                <c:pt idx="0">
                  <c:v>0.68300000000000005</c:v>
                </c:pt>
                <c:pt idx="1">
                  <c:v>0.71299999999999997</c:v>
                </c:pt>
                <c:pt idx="2">
                  <c:v>0.69299999999999995</c:v>
                </c:pt>
                <c:pt idx="3">
                  <c:v>0.73599999999999999</c:v>
                </c:pt>
                <c:pt idx="4">
                  <c:v>0.76400000000000001</c:v>
                </c:pt>
                <c:pt idx="5">
                  <c:v>0.80100000000000005</c:v>
                </c:pt>
              </c:numCache>
            </c:numRef>
          </c:val>
          <c:smooth val="0"/>
          <c:extLst>
            <c:ext xmlns:c16="http://schemas.microsoft.com/office/drawing/2014/chart" uri="{C3380CC4-5D6E-409C-BE32-E72D297353CC}">
              <c16:uniqueId val="{00000005-EB53-42E7-BFB3-C919FF07C5C7}"/>
            </c:ext>
          </c:extLst>
        </c:ser>
        <c:ser>
          <c:idx val="6"/>
          <c:order val="6"/>
          <c:tx>
            <c:strRef>
              <c:f>Sheet1!$H$1</c:f>
              <c:strCache>
                <c:ptCount val="1"/>
                <c:pt idx="0">
                  <c:v>Time</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Sheet1!$H$2:$H$11</c:f>
              <c:numCache>
                <c:formatCode>General</c:formatCode>
                <c:ptCount val="10"/>
                <c:pt idx="0">
                  <c:v>0.754</c:v>
                </c:pt>
                <c:pt idx="1">
                  <c:v>0.82499999999999996</c:v>
                </c:pt>
              </c:numCache>
            </c:numRef>
          </c:val>
          <c:smooth val="0"/>
          <c:extLst>
            <c:ext xmlns:c16="http://schemas.microsoft.com/office/drawing/2014/chart" uri="{C3380CC4-5D6E-409C-BE32-E72D297353CC}">
              <c16:uniqueId val="{00000006-EB53-42E7-BFB3-C919FF07C5C7}"/>
            </c:ext>
          </c:extLst>
        </c:ser>
        <c:ser>
          <c:idx val="7"/>
          <c:order val="7"/>
          <c:tx>
            <c:strRef>
              <c:f>Sheet1!$I$1</c:f>
              <c:strCache>
                <c:ptCount val="1"/>
                <c:pt idx="0">
                  <c:v>Kernel</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Sheet1!$I$2:$I$11</c:f>
              <c:numCache>
                <c:formatCode>General</c:formatCode>
                <c:ptCount val="10"/>
                <c:pt idx="0">
                  <c:v>0.82299999999999995</c:v>
                </c:pt>
              </c:numCache>
            </c:numRef>
          </c:val>
          <c:smooth val="0"/>
          <c:extLst>
            <c:ext xmlns:c16="http://schemas.microsoft.com/office/drawing/2014/chart" uri="{C3380CC4-5D6E-409C-BE32-E72D297353CC}">
              <c16:uniqueId val="{00000007-EB53-42E7-BFB3-C919FF07C5C7}"/>
            </c:ext>
          </c:extLst>
        </c:ser>
        <c:ser>
          <c:idx val="8"/>
          <c:order val="8"/>
          <c:tx>
            <c:strRef>
              <c:f>Sheet1!$J$1</c:f>
              <c:strCache>
                <c:ptCount val="1"/>
                <c:pt idx="0">
                  <c:v>AWS</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Sheet1!$J$2:$J$11</c:f>
              <c:numCache>
                <c:formatCode>General</c:formatCode>
                <c:ptCount val="10"/>
                <c:pt idx="0">
                  <c:v>0.53400000000000003</c:v>
                </c:pt>
                <c:pt idx="1">
                  <c:v>0.56699999999999995</c:v>
                </c:pt>
                <c:pt idx="2">
                  <c:v>0.60299999999999998</c:v>
                </c:pt>
                <c:pt idx="3">
                  <c:v>0.621</c:v>
                </c:pt>
                <c:pt idx="4">
                  <c:v>0.61299999999999999</c:v>
                </c:pt>
                <c:pt idx="5">
                  <c:v>0.67700000000000005</c:v>
                </c:pt>
                <c:pt idx="6">
                  <c:v>0.65100000000000002</c:v>
                </c:pt>
                <c:pt idx="7">
                  <c:v>0.70199999999999996</c:v>
                </c:pt>
                <c:pt idx="8">
                  <c:v>0.75600000000000001</c:v>
                </c:pt>
                <c:pt idx="9">
                  <c:v>0.83099999999999996</c:v>
                </c:pt>
              </c:numCache>
            </c:numRef>
          </c:val>
          <c:smooth val="0"/>
          <c:extLst>
            <c:ext xmlns:c16="http://schemas.microsoft.com/office/drawing/2014/chart" uri="{C3380CC4-5D6E-409C-BE32-E72D297353CC}">
              <c16:uniqueId val="{00000008-EB53-42E7-BFB3-C919FF07C5C7}"/>
            </c:ext>
          </c:extLst>
        </c:ser>
        <c:ser>
          <c:idx val="9"/>
          <c:order val="9"/>
          <c:tx>
            <c:strRef>
              <c:f>Sheet1!$K$1</c:f>
              <c:strCache>
                <c:ptCount val="1"/>
                <c:pt idx="0">
                  <c:v>GCP</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Sheet1!$K$2:$K$11</c:f>
              <c:numCache>
                <c:formatCode>General</c:formatCode>
                <c:ptCount val="10"/>
                <c:pt idx="0">
                  <c:v>0.63100000000000001</c:v>
                </c:pt>
                <c:pt idx="1">
                  <c:v>0.67100000000000004</c:v>
                </c:pt>
                <c:pt idx="2">
                  <c:v>0.753</c:v>
                </c:pt>
                <c:pt idx="3">
                  <c:v>0.81200000000000006</c:v>
                </c:pt>
              </c:numCache>
            </c:numRef>
          </c:val>
          <c:smooth val="0"/>
          <c:extLst>
            <c:ext xmlns:c16="http://schemas.microsoft.com/office/drawing/2014/chart" uri="{C3380CC4-5D6E-409C-BE32-E72D297353CC}">
              <c16:uniqueId val="{00000009-EB53-42E7-BFB3-C919FF07C5C7}"/>
            </c:ext>
          </c:extLst>
        </c:ser>
        <c:ser>
          <c:idx val="10"/>
          <c:order val="10"/>
          <c:tx>
            <c:strRef>
              <c:f>Sheet1!$L$1</c:f>
              <c:strCache>
                <c:ptCount val="1"/>
                <c:pt idx="0">
                  <c:v>JVM</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numRef>
              <c:f>Sheet1!$A$2:$A$11</c:f>
              <c:numCache>
                <c:formatCode>General</c:formatCode>
                <c:ptCount val="10"/>
                <c:pt idx="0">
                  <c:v>50</c:v>
                </c:pt>
                <c:pt idx="1">
                  <c:v>100</c:v>
                </c:pt>
                <c:pt idx="2">
                  <c:v>150</c:v>
                </c:pt>
                <c:pt idx="3">
                  <c:v>200</c:v>
                </c:pt>
                <c:pt idx="4">
                  <c:v>250</c:v>
                </c:pt>
                <c:pt idx="5">
                  <c:v>300</c:v>
                </c:pt>
                <c:pt idx="6">
                  <c:v>350</c:v>
                </c:pt>
                <c:pt idx="7">
                  <c:v>400</c:v>
                </c:pt>
                <c:pt idx="8">
                  <c:v>450</c:v>
                </c:pt>
                <c:pt idx="9">
                  <c:v>500</c:v>
                </c:pt>
              </c:numCache>
            </c:numRef>
          </c:cat>
          <c:val>
            <c:numRef>
              <c:f>Sheet1!$L$2:$L$11</c:f>
              <c:numCache>
                <c:formatCode>General</c:formatCode>
                <c:ptCount val="10"/>
                <c:pt idx="0">
                  <c:v>0.72799999999999998</c:v>
                </c:pt>
                <c:pt idx="1">
                  <c:v>0.79100000000000004</c:v>
                </c:pt>
                <c:pt idx="2">
                  <c:v>0.78300000000000003</c:v>
                </c:pt>
                <c:pt idx="3">
                  <c:v>0.84099999999999997</c:v>
                </c:pt>
              </c:numCache>
            </c:numRef>
          </c:val>
          <c:smooth val="0"/>
          <c:extLst>
            <c:ext xmlns:c16="http://schemas.microsoft.com/office/drawing/2014/chart" uri="{C3380CC4-5D6E-409C-BE32-E72D297353CC}">
              <c16:uniqueId val="{0000000A-EB53-42E7-BFB3-C919FF07C5C7}"/>
            </c:ext>
          </c:extLst>
        </c:ser>
        <c:dLbls>
          <c:showLegendKey val="0"/>
          <c:showVal val="0"/>
          <c:showCatName val="0"/>
          <c:showSerName val="0"/>
          <c:showPercent val="0"/>
          <c:showBubbleSize val="0"/>
        </c:dLbls>
        <c:marker val="1"/>
        <c:smooth val="0"/>
        <c:axId val="992772032"/>
        <c:axId val="992772864"/>
      </c:lineChart>
      <c:catAx>
        <c:axId val="992772032"/>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92772864"/>
        <c:crosses val="autoZero"/>
        <c:auto val="1"/>
        <c:lblAlgn val="ctr"/>
        <c:lblOffset val="100"/>
        <c:noMultiLvlLbl val="0"/>
      </c:catAx>
      <c:valAx>
        <c:axId val="992772864"/>
        <c:scaling>
          <c:orientation val="minMax"/>
          <c:max val="1"/>
        </c:scaling>
        <c:delete val="0"/>
        <c:axPos val="l"/>
        <c:numFmt formatCode="General"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9277203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9A790-1174-49A0-8E3F-8EA78F02F6D0}" type="datetimeFigureOut">
              <a:rPr lang="zh-CN" altLang="en-US" smtClean="0"/>
              <a:t>2022/12/8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589F1-F84F-47B5-A82F-79D71DBA9325}" type="slidenum">
              <a:rPr lang="zh-CN" altLang="en-US" smtClean="0"/>
              <a:t>‹#›</a:t>
            </a:fld>
            <a:endParaRPr lang="zh-CN" altLang="en-US"/>
          </a:p>
        </p:txBody>
      </p:sp>
    </p:spTree>
    <p:extLst>
      <p:ext uri="{BB962C8B-B14F-4D97-AF65-F5344CB8AC3E}">
        <p14:creationId xmlns:p14="http://schemas.microsoft.com/office/powerpoint/2010/main" val="3995597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6B589F1-F84F-47B5-A82F-79D71DBA9325}" type="slidenum">
              <a:rPr lang="zh-CN" altLang="en-US" smtClean="0"/>
              <a:t>1</a:t>
            </a:fld>
            <a:endParaRPr lang="zh-CN" altLang="en-US"/>
          </a:p>
        </p:txBody>
      </p:sp>
    </p:spTree>
    <p:extLst>
      <p:ext uri="{BB962C8B-B14F-4D97-AF65-F5344CB8AC3E}">
        <p14:creationId xmlns:p14="http://schemas.microsoft.com/office/powerpoint/2010/main" val="854995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最后我们队的口号“以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激活运维数据智慧”！感谢</a:t>
            </a:r>
            <a:r>
              <a:rPr lang="zh-CN" altLang="en-US" sz="1800" dirty="0">
                <a:latin typeface="华文行楷" panose="02010800040101010101" pitchFamily="2" charset="-122"/>
                <a:ea typeface="华文行楷" panose="02010800040101010101" pitchFamily="2" charset="-122"/>
              </a:rPr>
              <a:t>各位专家评审的聆听与指点</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谢谢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6B589F1-F84F-47B5-A82F-79D71DBA9325}" type="slidenum">
              <a:rPr lang="zh-CN" altLang="en-US" smtClean="0"/>
              <a:t>10</a:t>
            </a:fld>
            <a:endParaRPr lang="zh-CN" altLang="en-US"/>
          </a:p>
        </p:txBody>
      </p:sp>
    </p:spTree>
    <p:extLst>
      <p:ext uri="{BB962C8B-B14F-4D97-AF65-F5344CB8AC3E}">
        <p14:creationId xmlns:p14="http://schemas.microsoft.com/office/powerpoint/2010/main" val="3737809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各位老师下午好，我是</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zgwl</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队的队长王京，我们的小组成员</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是研究智能运维领域的莘（</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shen</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）莘学子</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，在王鹏教授的指导下，完成了《微服务架构应用的故障演练数字化》</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作品。</a:t>
            </a:r>
          </a:p>
        </p:txBody>
      </p:sp>
      <p:sp>
        <p:nvSpPr>
          <p:cNvPr id="4" name="灯片编号占位符 3"/>
          <p:cNvSpPr>
            <a:spLocks noGrp="1"/>
          </p:cNvSpPr>
          <p:nvPr>
            <p:ph type="sldNum" sz="quarter" idx="5"/>
          </p:nvPr>
        </p:nvSpPr>
        <p:spPr/>
        <p:txBody>
          <a:bodyPr/>
          <a:lstStyle/>
          <a:p>
            <a:fld id="{E6B589F1-F84F-47B5-A82F-79D71DBA9325}" type="slidenum">
              <a:rPr lang="zh-CN" altLang="en-US" smtClean="0"/>
              <a:t>2</a:t>
            </a:fld>
            <a:endParaRPr lang="zh-CN" altLang="en-US"/>
          </a:p>
        </p:txBody>
      </p:sp>
    </p:spTree>
    <p:extLst>
      <p:ext uri="{BB962C8B-B14F-4D97-AF65-F5344CB8AC3E}">
        <p14:creationId xmlns:p14="http://schemas.microsoft.com/office/powerpoint/2010/main" val="40864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在单体应用向微服务架构转变的背景下，运维变得愈加复杂，通过异构数据的采集、感知与处理，使用智能算法完成对微服务系统的异常检测、故障定位，维持系统安全稳定运行，是现代智能运维中的一大难题。</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问题涉及智能运维以及故障数字化演练领域，需要使用云原生相关技术部署微服务系统以及配套的监控系统，并且对该系统模拟实际负载注入不同故障，生成故障数据集，然后使用可支撑异常检测与根因定位的智能算法来验证该数据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在整个一个过程中，面临了三大挑战，如何模拟不同模式负载、如何准确识别各类故障、如何自动化注入故障与训练算法。</a:t>
            </a:r>
          </a:p>
        </p:txBody>
      </p:sp>
      <p:sp>
        <p:nvSpPr>
          <p:cNvPr id="4" name="灯片编号占位符 3"/>
          <p:cNvSpPr>
            <a:spLocks noGrp="1"/>
          </p:cNvSpPr>
          <p:nvPr>
            <p:ph type="sldNum" sz="quarter" idx="5"/>
          </p:nvPr>
        </p:nvSpPr>
        <p:spPr/>
        <p:txBody>
          <a:bodyPr/>
          <a:lstStyle/>
          <a:p>
            <a:fld id="{E6B589F1-F84F-47B5-A82F-79D71DBA9325}" type="slidenum">
              <a:rPr lang="zh-CN" altLang="en-US" smtClean="0"/>
              <a:t>3</a:t>
            </a:fld>
            <a:endParaRPr lang="zh-CN" altLang="en-US"/>
          </a:p>
        </p:txBody>
      </p:sp>
    </p:spTree>
    <p:extLst>
      <p:ext uri="{BB962C8B-B14F-4D97-AF65-F5344CB8AC3E}">
        <p14:creationId xmlns:p14="http://schemas.microsoft.com/office/powerpoint/2010/main" val="855635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首先，是我们演练环境的部署，我们以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kubernetes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集群基础设施为底座，以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istio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服务网格实现网络的统计、分发、限流，搭建了基于云原生微服务的故障数字化演练平台。通过</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loadtest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给微服务系统施加业务恒定负载和波动负载，以此同时，通过混沌工程平台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chaos mesh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注入故障，通过</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prometheus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EFK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Jeager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kiali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grafana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等中间件实现系统日志、调用链、指标数据的采集和可视化。自研采集器从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prometheus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实时采集数据提供给异常检测算法服务，根因定位服务根据异常检测算法的结果进行异常根因定位。</a:t>
            </a:r>
          </a:p>
        </p:txBody>
      </p:sp>
      <p:sp>
        <p:nvSpPr>
          <p:cNvPr id="4" name="灯片编号占位符 3"/>
          <p:cNvSpPr>
            <a:spLocks noGrp="1"/>
          </p:cNvSpPr>
          <p:nvPr>
            <p:ph type="sldNum" sz="quarter" idx="5"/>
          </p:nvPr>
        </p:nvSpPr>
        <p:spPr/>
        <p:txBody>
          <a:bodyPr/>
          <a:lstStyle/>
          <a:p>
            <a:fld id="{E6B589F1-F84F-47B5-A82F-79D71DBA9325}" type="slidenum">
              <a:rPr lang="zh-CN" altLang="en-US" smtClean="0"/>
              <a:t>4</a:t>
            </a:fld>
            <a:endParaRPr lang="zh-CN" altLang="en-US"/>
          </a:p>
        </p:txBody>
      </p:sp>
    </p:spTree>
    <p:extLst>
      <p:ext uri="{BB962C8B-B14F-4D97-AF65-F5344CB8AC3E}">
        <p14:creationId xmlns:p14="http://schemas.microsoft.com/office/powerpoint/2010/main" val="3349012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当故障数据产生后，我们使用了三种不同类型的异常检测算法，分别是基于统计学的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Score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统计量、机器学习的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BIRCH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和深度学习的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USAD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，搭建出了该系统的异常检测部分，在反复的注入和训练后，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的故障的都能被成功检测出来，并稳定在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以上的准确率。</a:t>
            </a:r>
          </a:p>
          <a:p>
            <a:endParaRPr lang="zh-CN" altLang="en-US" dirty="0"/>
          </a:p>
        </p:txBody>
      </p:sp>
      <p:sp>
        <p:nvSpPr>
          <p:cNvPr id="4" name="灯片编号占位符 3"/>
          <p:cNvSpPr>
            <a:spLocks noGrp="1"/>
          </p:cNvSpPr>
          <p:nvPr>
            <p:ph type="sldNum" sz="quarter" idx="5"/>
          </p:nvPr>
        </p:nvSpPr>
        <p:spPr/>
        <p:txBody>
          <a:bodyPr/>
          <a:lstStyle/>
          <a:p>
            <a:fld id="{E6B589F1-F84F-47B5-A82F-79D71DBA9325}" type="slidenum">
              <a:rPr lang="zh-CN" altLang="en-US" smtClean="0"/>
              <a:t>5</a:t>
            </a:fld>
            <a:endParaRPr lang="zh-CN" altLang="en-US"/>
          </a:p>
        </p:txBody>
      </p:sp>
    </p:spTree>
    <p:extLst>
      <p:ext uri="{BB962C8B-B14F-4D97-AF65-F5344CB8AC3E}">
        <p14:creationId xmlns:p14="http://schemas.microsoft.com/office/powerpoint/2010/main" val="1999010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当故障数据产生后，我们使用了三种不同类型的异常检测算法，分别是基于统计学的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Score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统计量、机器学习的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BIRCH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和深度学习的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USAD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，搭建出了该系统的异常检测部分，在反复的注入和训练后，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的故障的都能被成功检测出来，并稳定在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以上的准确率。</a:t>
            </a:r>
          </a:p>
          <a:p>
            <a:endParaRPr lang="zh-CN" altLang="en-US" dirty="0"/>
          </a:p>
        </p:txBody>
      </p:sp>
      <p:sp>
        <p:nvSpPr>
          <p:cNvPr id="4" name="灯片编号占位符 3"/>
          <p:cNvSpPr>
            <a:spLocks noGrp="1"/>
          </p:cNvSpPr>
          <p:nvPr>
            <p:ph type="sldNum" sz="quarter" idx="5"/>
          </p:nvPr>
        </p:nvSpPr>
        <p:spPr/>
        <p:txBody>
          <a:bodyPr/>
          <a:lstStyle/>
          <a:p>
            <a:fld id="{E6B589F1-F84F-47B5-A82F-79D71DBA9325}" type="slidenum">
              <a:rPr lang="zh-CN" altLang="en-US" smtClean="0"/>
              <a:t>6</a:t>
            </a:fld>
            <a:endParaRPr lang="zh-CN" altLang="en-US"/>
          </a:p>
        </p:txBody>
      </p:sp>
    </p:spTree>
    <p:extLst>
      <p:ext uri="{BB962C8B-B14F-4D97-AF65-F5344CB8AC3E}">
        <p14:creationId xmlns:p14="http://schemas.microsoft.com/office/powerpoint/2010/main" val="252797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当故障数据产生后，我们使用了三种不同类型的异常检测算法，分别是基于统计学的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Score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统计量、机器学习的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BIRCH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和深度学习的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USAD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，搭建出了该系统的异常检测部分，在反复的注入和训练后，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90%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的故障的都能被成功检测出来，并稳定在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以上的准确率。</a:t>
            </a:r>
          </a:p>
          <a:p>
            <a:endParaRPr lang="zh-CN" altLang="en-US" dirty="0"/>
          </a:p>
        </p:txBody>
      </p:sp>
      <p:sp>
        <p:nvSpPr>
          <p:cNvPr id="4" name="灯片编号占位符 3"/>
          <p:cNvSpPr>
            <a:spLocks noGrp="1"/>
          </p:cNvSpPr>
          <p:nvPr>
            <p:ph type="sldNum" sz="quarter" idx="5"/>
          </p:nvPr>
        </p:nvSpPr>
        <p:spPr/>
        <p:txBody>
          <a:bodyPr/>
          <a:lstStyle/>
          <a:p>
            <a:fld id="{E6B589F1-F84F-47B5-A82F-79D71DBA9325}" type="slidenum">
              <a:rPr lang="zh-CN" altLang="en-US" smtClean="0"/>
              <a:t>7</a:t>
            </a:fld>
            <a:endParaRPr lang="zh-CN" altLang="en-US"/>
          </a:p>
        </p:txBody>
      </p:sp>
    </p:spTree>
    <p:extLst>
      <p:ext uri="{BB962C8B-B14F-4D97-AF65-F5344CB8AC3E}">
        <p14:creationId xmlns:p14="http://schemas.microsoft.com/office/powerpoint/2010/main" val="3286777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至此，一套完整的数字化演练系统就搭建完成了，我们的数字化演练系统具有五大特点：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、具备了自动化故障学习，通过循环注入故障训练算法模型；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、具备了调用链、指标、日志以及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交互的监控可视化系统；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、注入的故障类型全面、完善、拓展性强；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、搭配了异常检测和根因定位算法；</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、模拟的业务环境真实可靠。经过该系统所训练出的算法模型，能够有效地解决</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实际问题。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6B589F1-F84F-47B5-A82F-79D71DBA9325}" type="slidenum">
              <a:rPr lang="zh-CN" altLang="en-US" smtClean="0"/>
              <a:t>8</a:t>
            </a:fld>
            <a:endParaRPr lang="zh-CN" altLang="en-US"/>
          </a:p>
        </p:txBody>
      </p:sp>
    </p:spTree>
    <p:extLst>
      <p:ext uri="{BB962C8B-B14F-4D97-AF65-F5344CB8AC3E}">
        <p14:creationId xmlns:p14="http://schemas.microsoft.com/office/powerpoint/2010/main" val="50299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并且，我们的系统在前景和价值方面也有广袤的空间。微服务架构在工业界已经被广泛普及使用，但对于故障模拟系统的研究还十分有限；并且实际场景中数据集常存在样本不平衡、标签缺失、噪声大等问题，数据集质量差，缺乏可生成各类故障数据集的故障模拟系统；随着数字化技术的爆炸增长，用户和企业衡量运维项目的标准也逐渐增高；我们故障演练系统中所用的混沌工程也将会是微服务架构复杂性下的一个适应性解决方案，因此，我们的系统前景广袤。</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而在价值方面，它可以在应用正式上线前，进行破坏性测试，来提升应用健壮性；模拟真实的故障场景，预防故障发生；同时也是训练异常检测、根因定位等智能算法非常好的环境，有效提高运维效率。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6B589F1-F84F-47B5-A82F-79D71DBA9325}" type="slidenum">
              <a:rPr lang="zh-CN" altLang="en-US" smtClean="0"/>
              <a:t>9</a:t>
            </a:fld>
            <a:endParaRPr lang="zh-CN" altLang="en-US"/>
          </a:p>
        </p:txBody>
      </p:sp>
    </p:spTree>
    <p:extLst>
      <p:ext uri="{BB962C8B-B14F-4D97-AF65-F5344CB8AC3E}">
        <p14:creationId xmlns:p14="http://schemas.microsoft.com/office/powerpoint/2010/main" val="837106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07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8CEF27-D8C0-9257-9A11-BDDD7862DDD2}"/>
              </a:ext>
            </a:extLst>
          </p:cNvPr>
          <p:cNvSpPr>
            <a:spLocks noGrp="1"/>
          </p:cNvSpPr>
          <p:nvPr>
            <p:ph type="title"/>
          </p:nvPr>
        </p:nvSpPr>
        <p:spPr>
          <a:xfrm>
            <a:off x="839788" y="1079770"/>
            <a:ext cx="3932237" cy="97763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D85B630-06D8-47A9-C7C3-4FD077628D25}"/>
              </a:ext>
            </a:extLst>
          </p:cNvPr>
          <p:cNvSpPr>
            <a:spLocks noGrp="1"/>
          </p:cNvSpPr>
          <p:nvPr>
            <p:ph type="pic" idx="1"/>
          </p:nvPr>
        </p:nvSpPr>
        <p:spPr>
          <a:xfrm>
            <a:off x="5183188" y="1079770"/>
            <a:ext cx="6172200" cy="497083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D1CB679-3629-0847-1EA9-5E2219486412}"/>
              </a:ext>
            </a:extLst>
          </p:cNvPr>
          <p:cNvSpPr>
            <a:spLocks noGrp="1"/>
          </p:cNvSpPr>
          <p:nvPr>
            <p:ph type="body" sz="half" idx="2"/>
          </p:nvPr>
        </p:nvSpPr>
        <p:spPr>
          <a:xfrm>
            <a:off x="839788" y="2057400"/>
            <a:ext cx="3932237" cy="3993204"/>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3">
            <a:extLst>
              <a:ext uri="{FF2B5EF4-FFF2-40B4-BE49-F238E27FC236}">
                <a16:creationId xmlns:a16="http://schemas.microsoft.com/office/drawing/2014/main" id="{DBA4550C-8D6C-108F-D698-5DF514555C22}"/>
              </a:ext>
            </a:extLst>
          </p:cNvPr>
          <p:cNvSpPr>
            <a:spLocks noGrp="1"/>
          </p:cNvSpPr>
          <p:nvPr>
            <p:ph type="dt" sz="half" idx="10"/>
          </p:nvPr>
        </p:nvSpPr>
        <p:spPr>
          <a:xfrm>
            <a:off x="838200" y="6220158"/>
            <a:ext cx="2743200" cy="365125"/>
          </a:xfrm>
          <a:prstGeom prst="rect">
            <a:avLst/>
          </a:prstGeom>
        </p:spPr>
        <p:txBody>
          <a:bodyPr/>
          <a:lstStyle/>
          <a:p>
            <a:fld id="{E448AD51-E5D7-4F72-8F70-C0C1046A73F5}" type="datetimeFigureOut">
              <a:rPr lang="zh-CN" altLang="en-US" smtClean="0"/>
              <a:t>2022/12/8</a:t>
            </a:fld>
            <a:endParaRPr lang="zh-CN" altLang="en-US"/>
          </a:p>
        </p:txBody>
      </p:sp>
      <p:sp>
        <p:nvSpPr>
          <p:cNvPr id="9" name="页脚占位符 4">
            <a:extLst>
              <a:ext uri="{FF2B5EF4-FFF2-40B4-BE49-F238E27FC236}">
                <a16:creationId xmlns:a16="http://schemas.microsoft.com/office/drawing/2014/main" id="{4C0513AE-B99D-2AE5-3666-714D06C18420}"/>
              </a:ext>
            </a:extLst>
          </p:cNvPr>
          <p:cNvSpPr>
            <a:spLocks noGrp="1"/>
          </p:cNvSpPr>
          <p:nvPr>
            <p:ph type="ftr" sz="quarter" idx="11"/>
          </p:nvPr>
        </p:nvSpPr>
        <p:spPr>
          <a:xfrm>
            <a:off x="4038600" y="6220158"/>
            <a:ext cx="4114800" cy="365125"/>
          </a:xfrm>
          <a:prstGeom prst="rect">
            <a:avLst/>
          </a:prstGeom>
        </p:spPr>
        <p:txBody>
          <a:bodyPr/>
          <a:lstStyle/>
          <a:p>
            <a:endParaRPr lang="zh-CN" altLang="en-US"/>
          </a:p>
        </p:txBody>
      </p:sp>
      <p:sp>
        <p:nvSpPr>
          <p:cNvPr id="10" name="灯片编号占位符 5">
            <a:extLst>
              <a:ext uri="{FF2B5EF4-FFF2-40B4-BE49-F238E27FC236}">
                <a16:creationId xmlns:a16="http://schemas.microsoft.com/office/drawing/2014/main" id="{881F985B-8FD1-2C0E-EDC5-35EC27A1229A}"/>
              </a:ext>
            </a:extLst>
          </p:cNvPr>
          <p:cNvSpPr>
            <a:spLocks noGrp="1"/>
          </p:cNvSpPr>
          <p:nvPr>
            <p:ph type="sldNum" sz="quarter" idx="12"/>
          </p:nvPr>
        </p:nvSpPr>
        <p:spPr>
          <a:xfrm>
            <a:off x="8610600" y="6220158"/>
            <a:ext cx="2743200" cy="365125"/>
          </a:xfrm>
          <a:prstGeom prst="rect">
            <a:avLst/>
          </a:prstGeom>
        </p:spPr>
        <p:txBody>
          <a:bodyPr/>
          <a:lstStyle/>
          <a:p>
            <a:fld id="{79E24426-E45A-4D0D-B65A-378C466C37D0}" type="slidenum">
              <a:rPr lang="zh-CN" altLang="en-US" smtClean="0"/>
              <a:t>‹#›</a:t>
            </a:fld>
            <a:endParaRPr lang="zh-CN" altLang="en-US"/>
          </a:p>
        </p:txBody>
      </p:sp>
    </p:spTree>
    <p:extLst>
      <p:ext uri="{BB962C8B-B14F-4D97-AF65-F5344CB8AC3E}">
        <p14:creationId xmlns:p14="http://schemas.microsoft.com/office/powerpoint/2010/main" val="351497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8B22C-3C54-4673-7E54-15F3B91B0BCC}"/>
              </a:ext>
            </a:extLst>
          </p:cNvPr>
          <p:cNvSpPr>
            <a:spLocks noGrp="1"/>
          </p:cNvSpPr>
          <p:nvPr>
            <p:ph type="title"/>
          </p:nvPr>
        </p:nvSpPr>
        <p:spPr>
          <a:xfrm>
            <a:off x="838200" y="1011677"/>
            <a:ext cx="10515600" cy="679011"/>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D9DEF31-1C3D-EF08-F6F2-9989738EDB9B}"/>
              </a:ext>
            </a:extLst>
          </p:cNvPr>
          <p:cNvSpPr>
            <a:spLocks noGrp="1"/>
          </p:cNvSpPr>
          <p:nvPr>
            <p:ph type="body" orient="vert" idx="1"/>
          </p:nvPr>
        </p:nvSpPr>
        <p:spPr>
          <a:xfrm>
            <a:off x="838200" y="1825625"/>
            <a:ext cx="10515600" cy="4263890"/>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3156A15D-D29D-03FD-28C5-A379A103D6B5}"/>
              </a:ext>
            </a:extLst>
          </p:cNvPr>
          <p:cNvSpPr>
            <a:spLocks noGrp="1"/>
          </p:cNvSpPr>
          <p:nvPr>
            <p:ph type="dt" sz="half" idx="10"/>
          </p:nvPr>
        </p:nvSpPr>
        <p:spPr>
          <a:xfrm>
            <a:off x="838200" y="6220158"/>
            <a:ext cx="2743200" cy="365125"/>
          </a:xfrm>
          <a:prstGeom prst="rect">
            <a:avLst/>
          </a:prstGeom>
        </p:spPr>
        <p:txBody>
          <a:bodyPr/>
          <a:lstStyle/>
          <a:p>
            <a:fld id="{E448AD51-E5D7-4F72-8F70-C0C1046A73F5}" type="datetimeFigureOut">
              <a:rPr lang="zh-CN" altLang="en-US" smtClean="0"/>
              <a:t>2022/12/8</a:t>
            </a:fld>
            <a:endParaRPr lang="zh-CN" altLang="en-US"/>
          </a:p>
        </p:txBody>
      </p:sp>
      <p:sp>
        <p:nvSpPr>
          <p:cNvPr id="8" name="页脚占位符 4">
            <a:extLst>
              <a:ext uri="{FF2B5EF4-FFF2-40B4-BE49-F238E27FC236}">
                <a16:creationId xmlns:a16="http://schemas.microsoft.com/office/drawing/2014/main" id="{25D79D34-035D-43C4-3CBB-302477E6135B}"/>
              </a:ext>
            </a:extLst>
          </p:cNvPr>
          <p:cNvSpPr>
            <a:spLocks noGrp="1"/>
          </p:cNvSpPr>
          <p:nvPr>
            <p:ph type="ftr" sz="quarter" idx="11"/>
          </p:nvPr>
        </p:nvSpPr>
        <p:spPr>
          <a:xfrm>
            <a:off x="4038600" y="6220158"/>
            <a:ext cx="4114800" cy="365125"/>
          </a:xfrm>
          <a:prstGeom prst="rect">
            <a:avLst/>
          </a:prstGeom>
        </p:spPr>
        <p:txBody>
          <a:bodyPr/>
          <a:lstStyle/>
          <a:p>
            <a:endParaRPr lang="zh-CN" altLang="en-US"/>
          </a:p>
        </p:txBody>
      </p:sp>
      <p:sp>
        <p:nvSpPr>
          <p:cNvPr id="9" name="灯片编号占位符 5">
            <a:extLst>
              <a:ext uri="{FF2B5EF4-FFF2-40B4-BE49-F238E27FC236}">
                <a16:creationId xmlns:a16="http://schemas.microsoft.com/office/drawing/2014/main" id="{A646A682-43AE-13CA-2671-7B1BD9E09A66}"/>
              </a:ext>
            </a:extLst>
          </p:cNvPr>
          <p:cNvSpPr>
            <a:spLocks noGrp="1"/>
          </p:cNvSpPr>
          <p:nvPr>
            <p:ph type="sldNum" sz="quarter" idx="12"/>
          </p:nvPr>
        </p:nvSpPr>
        <p:spPr>
          <a:xfrm>
            <a:off x="8610600" y="6220158"/>
            <a:ext cx="2743200" cy="365125"/>
          </a:xfrm>
          <a:prstGeom prst="rect">
            <a:avLst/>
          </a:prstGeom>
        </p:spPr>
        <p:txBody>
          <a:bodyPr/>
          <a:lstStyle/>
          <a:p>
            <a:fld id="{79E24426-E45A-4D0D-B65A-378C466C37D0}" type="slidenum">
              <a:rPr lang="zh-CN" altLang="en-US" smtClean="0"/>
              <a:t>‹#›</a:t>
            </a:fld>
            <a:endParaRPr lang="zh-CN" altLang="en-US"/>
          </a:p>
        </p:txBody>
      </p:sp>
    </p:spTree>
    <p:extLst>
      <p:ext uri="{BB962C8B-B14F-4D97-AF65-F5344CB8AC3E}">
        <p14:creationId xmlns:p14="http://schemas.microsoft.com/office/powerpoint/2010/main" val="3139011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68F87D-70BD-9A16-3876-5F5DBA72C6F2}"/>
              </a:ext>
            </a:extLst>
          </p:cNvPr>
          <p:cNvSpPr>
            <a:spLocks noGrp="1"/>
          </p:cNvSpPr>
          <p:nvPr>
            <p:ph type="title" orient="vert"/>
          </p:nvPr>
        </p:nvSpPr>
        <p:spPr>
          <a:xfrm>
            <a:off x="8724900" y="1031131"/>
            <a:ext cx="2628900" cy="5038929"/>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7FC1A80-A7D2-0433-6C86-13E8A8C3DA54}"/>
              </a:ext>
            </a:extLst>
          </p:cNvPr>
          <p:cNvSpPr>
            <a:spLocks noGrp="1"/>
          </p:cNvSpPr>
          <p:nvPr>
            <p:ph type="body" orient="vert" idx="1"/>
          </p:nvPr>
        </p:nvSpPr>
        <p:spPr>
          <a:xfrm>
            <a:off x="838200" y="1031131"/>
            <a:ext cx="7734300" cy="5038929"/>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C4AE4F29-2986-1AB2-2BCC-1BC1D30C61A1}"/>
              </a:ext>
            </a:extLst>
          </p:cNvPr>
          <p:cNvSpPr>
            <a:spLocks noGrp="1"/>
          </p:cNvSpPr>
          <p:nvPr>
            <p:ph type="dt" sz="half" idx="10"/>
          </p:nvPr>
        </p:nvSpPr>
        <p:spPr>
          <a:xfrm>
            <a:off x="838200" y="6220158"/>
            <a:ext cx="2743200" cy="365125"/>
          </a:xfrm>
          <a:prstGeom prst="rect">
            <a:avLst/>
          </a:prstGeom>
        </p:spPr>
        <p:txBody>
          <a:bodyPr/>
          <a:lstStyle/>
          <a:p>
            <a:fld id="{E448AD51-E5D7-4F72-8F70-C0C1046A73F5}" type="datetimeFigureOut">
              <a:rPr lang="zh-CN" altLang="en-US" smtClean="0"/>
              <a:t>2022/12/8</a:t>
            </a:fld>
            <a:endParaRPr lang="zh-CN" altLang="en-US"/>
          </a:p>
        </p:txBody>
      </p:sp>
      <p:sp>
        <p:nvSpPr>
          <p:cNvPr id="8" name="页脚占位符 4">
            <a:extLst>
              <a:ext uri="{FF2B5EF4-FFF2-40B4-BE49-F238E27FC236}">
                <a16:creationId xmlns:a16="http://schemas.microsoft.com/office/drawing/2014/main" id="{643F29FA-0022-AAAD-32C8-75ABEC962286}"/>
              </a:ext>
            </a:extLst>
          </p:cNvPr>
          <p:cNvSpPr>
            <a:spLocks noGrp="1"/>
          </p:cNvSpPr>
          <p:nvPr>
            <p:ph type="ftr" sz="quarter" idx="11"/>
          </p:nvPr>
        </p:nvSpPr>
        <p:spPr>
          <a:xfrm>
            <a:off x="4038600" y="6220158"/>
            <a:ext cx="4114800" cy="365125"/>
          </a:xfrm>
          <a:prstGeom prst="rect">
            <a:avLst/>
          </a:prstGeom>
        </p:spPr>
        <p:txBody>
          <a:bodyPr/>
          <a:lstStyle/>
          <a:p>
            <a:endParaRPr lang="zh-CN" altLang="en-US"/>
          </a:p>
        </p:txBody>
      </p:sp>
      <p:sp>
        <p:nvSpPr>
          <p:cNvPr id="9" name="灯片编号占位符 5">
            <a:extLst>
              <a:ext uri="{FF2B5EF4-FFF2-40B4-BE49-F238E27FC236}">
                <a16:creationId xmlns:a16="http://schemas.microsoft.com/office/drawing/2014/main" id="{9EF0CFD5-27F8-8CAD-4560-331886E47D89}"/>
              </a:ext>
            </a:extLst>
          </p:cNvPr>
          <p:cNvSpPr>
            <a:spLocks noGrp="1"/>
          </p:cNvSpPr>
          <p:nvPr>
            <p:ph type="sldNum" sz="quarter" idx="12"/>
          </p:nvPr>
        </p:nvSpPr>
        <p:spPr>
          <a:xfrm>
            <a:off x="8610600" y="6220158"/>
            <a:ext cx="2743200" cy="365125"/>
          </a:xfrm>
          <a:prstGeom prst="rect">
            <a:avLst/>
          </a:prstGeom>
        </p:spPr>
        <p:txBody>
          <a:bodyPr/>
          <a:lstStyle/>
          <a:p>
            <a:fld id="{79E24426-E45A-4D0D-B65A-378C466C37D0}" type="slidenum">
              <a:rPr lang="zh-CN" altLang="en-US" smtClean="0"/>
              <a:t>‹#›</a:t>
            </a:fld>
            <a:endParaRPr lang="zh-CN" altLang="en-US"/>
          </a:p>
        </p:txBody>
      </p:sp>
    </p:spTree>
    <p:extLst>
      <p:ext uri="{BB962C8B-B14F-4D97-AF65-F5344CB8AC3E}">
        <p14:creationId xmlns:p14="http://schemas.microsoft.com/office/powerpoint/2010/main" val="322160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1441A-C9E7-5B4C-0FBD-9EFD4BB1A621}"/>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930DF2E-A1F4-9387-3510-F0129EBC744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0CBB3E4-55DF-198A-E964-631EABCD6517}"/>
              </a:ext>
            </a:extLst>
          </p:cNvPr>
          <p:cNvSpPr>
            <a:spLocks noGrp="1"/>
          </p:cNvSpPr>
          <p:nvPr>
            <p:ph type="dt" sz="half" idx="10"/>
          </p:nvPr>
        </p:nvSpPr>
        <p:spPr>
          <a:xfrm>
            <a:off x="838200" y="6220158"/>
            <a:ext cx="2743200" cy="365125"/>
          </a:xfrm>
          <a:prstGeom prst="rect">
            <a:avLst/>
          </a:prstGeom>
        </p:spPr>
        <p:txBody>
          <a:bodyPr/>
          <a:lstStyle/>
          <a:p>
            <a:fld id="{E448AD51-E5D7-4F72-8F70-C0C1046A73F5}" type="datetimeFigureOut">
              <a:rPr lang="zh-CN" altLang="en-US" smtClean="0"/>
              <a:t>2022/12/8</a:t>
            </a:fld>
            <a:endParaRPr lang="zh-CN" altLang="en-US"/>
          </a:p>
        </p:txBody>
      </p:sp>
      <p:sp>
        <p:nvSpPr>
          <p:cNvPr id="5" name="页脚占位符 4">
            <a:extLst>
              <a:ext uri="{FF2B5EF4-FFF2-40B4-BE49-F238E27FC236}">
                <a16:creationId xmlns:a16="http://schemas.microsoft.com/office/drawing/2014/main" id="{D894FD1A-6B5E-0EBD-10E4-EE5340D02323}"/>
              </a:ext>
            </a:extLst>
          </p:cNvPr>
          <p:cNvSpPr>
            <a:spLocks noGrp="1"/>
          </p:cNvSpPr>
          <p:nvPr>
            <p:ph type="ftr" sz="quarter" idx="11"/>
          </p:nvPr>
        </p:nvSpPr>
        <p:spPr>
          <a:xfrm>
            <a:off x="4038600" y="6220158"/>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EBC9167-265C-0265-C619-2B19AD817454}"/>
              </a:ext>
            </a:extLst>
          </p:cNvPr>
          <p:cNvSpPr>
            <a:spLocks noGrp="1"/>
          </p:cNvSpPr>
          <p:nvPr>
            <p:ph type="sldNum" sz="quarter" idx="12"/>
          </p:nvPr>
        </p:nvSpPr>
        <p:spPr>
          <a:xfrm>
            <a:off x="8610600" y="6220158"/>
            <a:ext cx="2743200" cy="365125"/>
          </a:xfrm>
          <a:prstGeom prst="rect">
            <a:avLst/>
          </a:prstGeom>
        </p:spPr>
        <p:txBody>
          <a:bodyPr/>
          <a:lstStyle/>
          <a:p>
            <a:fld id="{79E24426-E45A-4D0D-B65A-378C466C37D0}" type="slidenum">
              <a:rPr lang="zh-CN" altLang="en-US" smtClean="0"/>
              <a:t>‹#›</a:t>
            </a:fld>
            <a:endParaRPr lang="zh-CN" altLang="en-US"/>
          </a:p>
        </p:txBody>
      </p:sp>
    </p:spTree>
    <p:extLst>
      <p:ext uri="{BB962C8B-B14F-4D97-AF65-F5344CB8AC3E}">
        <p14:creationId xmlns:p14="http://schemas.microsoft.com/office/powerpoint/2010/main" val="410495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F85543-0D10-0646-AB6E-0EF8CCE6D45A}"/>
              </a:ext>
            </a:extLst>
          </p:cNvPr>
          <p:cNvSpPr>
            <a:spLocks noGrp="1"/>
          </p:cNvSpPr>
          <p:nvPr>
            <p:ph type="title"/>
          </p:nvPr>
        </p:nvSpPr>
        <p:spPr>
          <a:xfrm>
            <a:off x="838200" y="992221"/>
            <a:ext cx="10515600" cy="698467"/>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B82C9B-EDB5-C0E9-7E4F-76089470AE2F}"/>
              </a:ext>
            </a:extLst>
          </p:cNvPr>
          <p:cNvSpPr>
            <a:spLocks noGrp="1"/>
          </p:cNvSpPr>
          <p:nvPr>
            <p:ph idx="1"/>
          </p:nvPr>
        </p:nvSpPr>
        <p:spPr>
          <a:xfrm>
            <a:off x="838200" y="1825624"/>
            <a:ext cx="10515600" cy="417634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a:extLst>
              <a:ext uri="{FF2B5EF4-FFF2-40B4-BE49-F238E27FC236}">
                <a16:creationId xmlns:a16="http://schemas.microsoft.com/office/drawing/2014/main" id="{1D7E1CEA-2B2F-F2E5-9A07-82F575B042A0}"/>
              </a:ext>
            </a:extLst>
          </p:cNvPr>
          <p:cNvSpPr>
            <a:spLocks noGrp="1"/>
          </p:cNvSpPr>
          <p:nvPr>
            <p:ph type="dt" sz="half" idx="10"/>
          </p:nvPr>
        </p:nvSpPr>
        <p:spPr>
          <a:xfrm>
            <a:off x="838200" y="6220158"/>
            <a:ext cx="2743200" cy="365125"/>
          </a:xfrm>
          <a:prstGeom prst="rect">
            <a:avLst/>
          </a:prstGeom>
        </p:spPr>
        <p:txBody>
          <a:bodyPr/>
          <a:lstStyle/>
          <a:p>
            <a:fld id="{E448AD51-E5D7-4F72-8F70-C0C1046A73F5}" type="datetimeFigureOut">
              <a:rPr lang="zh-CN" altLang="en-US" smtClean="0"/>
              <a:t>2022/12/8</a:t>
            </a:fld>
            <a:endParaRPr lang="zh-CN" altLang="en-US"/>
          </a:p>
        </p:txBody>
      </p:sp>
      <p:sp>
        <p:nvSpPr>
          <p:cNvPr id="8" name="页脚占位符 4">
            <a:extLst>
              <a:ext uri="{FF2B5EF4-FFF2-40B4-BE49-F238E27FC236}">
                <a16:creationId xmlns:a16="http://schemas.microsoft.com/office/drawing/2014/main" id="{3F58A2F5-78D6-A1BE-7EF0-8492E008D9DF}"/>
              </a:ext>
            </a:extLst>
          </p:cNvPr>
          <p:cNvSpPr>
            <a:spLocks noGrp="1"/>
          </p:cNvSpPr>
          <p:nvPr>
            <p:ph type="ftr" sz="quarter" idx="11"/>
          </p:nvPr>
        </p:nvSpPr>
        <p:spPr>
          <a:xfrm>
            <a:off x="4038600" y="6220158"/>
            <a:ext cx="4114800" cy="365125"/>
          </a:xfrm>
          <a:prstGeom prst="rect">
            <a:avLst/>
          </a:prstGeom>
        </p:spPr>
        <p:txBody>
          <a:bodyPr/>
          <a:lstStyle/>
          <a:p>
            <a:endParaRPr lang="zh-CN" altLang="en-US"/>
          </a:p>
        </p:txBody>
      </p:sp>
      <p:sp>
        <p:nvSpPr>
          <p:cNvPr id="9" name="灯片编号占位符 5">
            <a:extLst>
              <a:ext uri="{FF2B5EF4-FFF2-40B4-BE49-F238E27FC236}">
                <a16:creationId xmlns:a16="http://schemas.microsoft.com/office/drawing/2014/main" id="{5372B87A-530A-5B22-7F9B-5E345A417E70}"/>
              </a:ext>
            </a:extLst>
          </p:cNvPr>
          <p:cNvSpPr>
            <a:spLocks noGrp="1"/>
          </p:cNvSpPr>
          <p:nvPr>
            <p:ph type="sldNum" sz="quarter" idx="12"/>
          </p:nvPr>
        </p:nvSpPr>
        <p:spPr>
          <a:xfrm>
            <a:off x="8610600" y="6220158"/>
            <a:ext cx="2743200" cy="365125"/>
          </a:xfrm>
          <a:prstGeom prst="rect">
            <a:avLst/>
          </a:prstGeom>
        </p:spPr>
        <p:txBody>
          <a:bodyPr/>
          <a:lstStyle/>
          <a:p>
            <a:fld id="{79E24426-E45A-4D0D-B65A-378C466C37D0}" type="slidenum">
              <a:rPr lang="zh-CN" altLang="en-US" smtClean="0"/>
              <a:t>‹#›</a:t>
            </a:fld>
            <a:endParaRPr lang="zh-CN" altLang="en-US"/>
          </a:p>
        </p:txBody>
      </p:sp>
    </p:spTree>
    <p:extLst>
      <p:ext uri="{BB962C8B-B14F-4D97-AF65-F5344CB8AC3E}">
        <p14:creationId xmlns:p14="http://schemas.microsoft.com/office/powerpoint/2010/main" val="423749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2718A-C948-C06C-748C-FF6B879BB164}"/>
              </a:ext>
            </a:extLst>
          </p:cNvPr>
          <p:cNvSpPr>
            <a:spLocks noGrp="1"/>
          </p:cNvSpPr>
          <p:nvPr>
            <p:ph type="title"/>
          </p:nvPr>
        </p:nvSpPr>
        <p:spPr>
          <a:xfrm>
            <a:off x="831850" y="1155256"/>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2A466DC-6DB7-1FDE-DC2B-44A634102AAB}"/>
              </a:ext>
            </a:extLst>
          </p:cNvPr>
          <p:cNvSpPr>
            <a:spLocks noGrp="1"/>
          </p:cNvSpPr>
          <p:nvPr>
            <p:ph type="body" idx="1"/>
          </p:nvPr>
        </p:nvSpPr>
        <p:spPr>
          <a:xfrm>
            <a:off x="831850" y="4034981"/>
            <a:ext cx="10515600" cy="191834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7" name="日期占位符 3">
            <a:extLst>
              <a:ext uri="{FF2B5EF4-FFF2-40B4-BE49-F238E27FC236}">
                <a16:creationId xmlns:a16="http://schemas.microsoft.com/office/drawing/2014/main" id="{F0E4B61A-47D2-F3DA-EC5D-23A29C60D7C5}"/>
              </a:ext>
            </a:extLst>
          </p:cNvPr>
          <p:cNvSpPr>
            <a:spLocks noGrp="1"/>
          </p:cNvSpPr>
          <p:nvPr>
            <p:ph type="dt" sz="half" idx="10"/>
          </p:nvPr>
        </p:nvSpPr>
        <p:spPr>
          <a:xfrm>
            <a:off x="838200" y="6220158"/>
            <a:ext cx="2743200" cy="365125"/>
          </a:xfrm>
          <a:prstGeom prst="rect">
            <a:avLst/>
          </a:prstGeom>
        </p:spPr>
        <p:txBody>
          <a:bodyPr/>
          <a:lstStyle/>
          <a:p>
            <a:fld id="{E448AD51-E5D7-4F72-8F70-C0C1046A73F5}" type="datetimeFigureOut">
              <a:rPr lang="zh-CN" altLang="en-US" smtClean="0"/>
              <a:t>2022/12/8</a:t>
            </a:fld>
            <a:endParaRPr lang="zh-CN" altLang="en-US"/>
          </a:p>
        </p:txBody>
      </p:sp>
      <p:sp>
        <p:nvSpPr>
          <p:cNvPr id="8" name="页脚占位符 4">
            <a:extLst>
              <a:ext uri="{FF2B5EF4-FFF2-40B4-BE49-F238E27FC236}">
                <a16:creationId xmlns:a16="http://schemas.microsoft.com/office/drawing/2014/main" id="{AF044DBD-F848-F059-A0E2-4FB946B1C8CA}"/>
              </a:ext>
            </a:extLst>
          </p:cNvPr>
          <p:cNvSpPr>
            <a:spLocks noGrp="1"/>
          </p:cNvSpPr>
          <p:nvPr>
            <p:ph type="ftr" sz="quarter" idx="11"/>
          </p:nvPr>
        </p:nvSpPr>
        <p:spPr>
          <a:xfrm>
            <a:off x="4038600" y="6220158"/>
            <a:ext cx="4114800" cy="365125"/>
          </a:xfrm>
          <a:prstGeom prst="rect">
            <a:avLst/>
          </a:prstGeom>
        </p:spPr>
        <p:txBody>
          <a:bodyPr/>
          <a:lstStyle/>
          <a:p>
            <a:endParaRPr lang="zh-CN" altLang="en-US"/>
          </a:p>
        </p:txBody>
      </p:sp>
      <p:sp>
        <p:nvSpPr>
          <p:cNvPr id="9" name="灯片编号占位符 5">
            <a:extLst>
              <a:ext uri="{FF2B5EF4-FFF2-40B4-BE49-F238E27FC236}">
                <a16:creationId xmlns:a16="http://schemas.microsoft.com/office/drawing/2014/main" id="{19C1D276-D1D5-8B86-1F05-563983C12080}"/>
              </a:ext>
            </a:extLst>
          </p:cNvPr>
          <p:cNvSpPr>
            <a:spLocks noGrp="1"/>
          </p:cNvSpPr>
          <p:nvPr>
            <p:ph type="sldNum" sz="quarter" idx="12"/>
          </p:nvPr>
        </p:nvSpPr>
        <p:spPr>
          <a:xfrm>
            <a:off x="8610600" y="6220158"/>
            <a:ext cx="2743200" cy="365125"/>
          </a:xfrm>
          <a:prstGeom prst="rect">
            <a:avLst/>
          </a:prstGeom>
        </p:spPr>
        <p:txBody>
          <a:bodyPr/>
          <a:lstStyle/>
          <a:p>
            <a:fld id="{79E24426-E45A-4D0D-B65A-378C466C37D0}" type="slidenum">
              <a:rPr lang="zh-CN" altLang="en-US" smtClean="0"/>
              <a:t>‹#›</a:t>
            </a:fld>
            <a:endParaRPr lang="zh-CN" altLang="en-US"/>
          </a:p>
        </p:txBody>
      </p:sp>
    </p:spTree>
    <p:extLst>
      <p:ext uri="{BB962C8B-B14F-4D97-AF65-F5344CB8AC3E}">
        <p14:creationId xmlns:p14="http://schemas.microsoft.com/office/powerpoint/2010/main" val="4005251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AD8881-3632-C102-55A1-A7AB45060E25}"/>
              </a:ext>
            </a:extLst>
          </p:cNvPr>
          <p:cNvSpPr>
            <a:spLocks noGrp="1"/>
          </p:cNvSpPr>
          <p:nvPr>
            <p:ph type="title"/>
          </p:nvPr>
        </p:nvSpPr>
        <p:spPr>
          <a:xfrm>
            <a:off x="838200" y="963039"/>
            <a:ext cx="10515600" cy="727650"/>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30B004-DCF2-D51D-F17F-EAA1C0265ECF}"/>
              </a:ext>
            </a:extLst>
          </p:cNvPr>
          <p:cNvSpPr>
            <a:spLocks noGrp="1"/>
          </p:cNvSpPr>
          <p:nvPr>
            <p:ph sz="half" idx="1"/>
          </p:nvPr>
        </p:nvSpPr>
        <p:spPr>
          <a:xfrm>
            <a:off x="838200" y="1825625"/>
            <a:ext cx="5181600" cy="4176340"/>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69ABA9D-3503-455A-2DDA-082D32B47216}"/>
              </a:ext>
            </a:extLst>
          </p:cNvPr>
          <p:cNvSpPr>
            <a:spLocks noGrp="1"/>
          </p:cNvSpPr>
          <p:nvPr>
            <p:ph sz="half" idx="2"/>
          </p:nvPr>
        </p:nvSpPr>
        <p:spPr>
          <a:xfrm>
            <a:off x="6172200" y="1825624"/>
            <a:ext cx="5181600" cy="4176341"/>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日期占位符 3">
            <a:extLst>
              <a:ext uri="{FF2B5EF4-FFF2-40B4-BE49-F238E27FC236}">
                <a16:creationId xmlns:a16="http://schemas.microsoft.com/office/drawing/2014/main" id="{235CF5B4-9089-BB06-BB6F-0D86E3783268}"/>
              </a:ext>
            </a:extLst>
          </p:cNvPr>
          <p:cNvSpPr>
            <a:spLocks noGrp="1"/>
          </p:cNvSpPr>
          <p:nvPr>
            <p:ph type="dt" sz="half" idx="10"/>
          </p:nvPr>
        </p:nvSpPr>
        <p:spPr>
          <a:xfrm>
            <a:off x="838200" y="6220158"/>
            <a:ext cx="2743200" cy="365125"/>
          </a:xfrm>
          <a:prstGeom prst="rect">
            <a:avLst/>
          </a:prstGeom>
        </p:spPr>
        <p:txBody>
          <a:bodyPr/>
          <a:lstStyle/>
          <a:p>
            <a:fld id="{E448AD51-E5D7-4F72-8F70-C0C1046A73F5}" type="datetimeFigureOut">
              <a:rPr lang="zh-CN" altLang="en-US" smtClean="0"/>
              <a:t>2022/12/8</a:t>
            </a:fld>
            <a:endParaRPr lang="zh-CN" altLang="en-US"/>
          </a:p>
        </p:txBody>
      </p:sp>
      <p:sp>
        <p:nvSpPr>
          <p:cNvPr id="9" name="页脚占位符 4">
            <a:extLst>
              <a:ext uri="{FF2B5EF4-FFF2-40B4-BE49-F238E27FC236}">
                <a16:creationId xmlns:a16="http://schemas.microsoft.com/office/drawing/2014/main" id="{166BC0E2-C5BF-2551-81B8-F347EFF91F4D}"/>
              </a:ext>
            </a:extLst>
          </p:cNvPr>
          <p:cNvSpPr>
            <a:spLocks noGrp="1"/>
          </p:cNvSpPr>
          <p:nvPr>
            <p:ph type="ftr" sz="quarter" idx="11"/>
          </p:nvPr>
        </p:nvSpPr>
        <p:spPr>
          <a:xfrm>
            <a:off x="4038600" y="6220158"/>
            <a:ext cx="4114800" cy="365125"/>
          </a:xfrm>
          <a:prstGeom prst="rect">
            <a:avLst/>
          </a:prstGeom>
        </p:spPr>
        <p:txBody>
          <a:bodyPr/>
          <a:lstStyle/>
          <a:p>
            <a:endParaRPr lang="zh-CN" altLang="en-US"/>
          </a:p>
        </p:txBody>
      </p:sp>
      <p:sp>
        <p:nvSpPr>
          <p:cNvPr id="10" name="灯片编号占位符 5">
            <a:extLst>
              <a:ext uri="{FF2B5EF4-FFF2-40B4-BE49-F238E27FC236}">
                <a16:creationId xmlns:a16="http://schemas.microsoft.com/office/drawing/2014/main" id="{6D27BD63-5816-0B73-3D85-399A7747FB20}"/>
              </a:ext>
            </a:extLst>
          </p:cNvPr>
          <p:cNvSpPr>
            <a:spLocks noGrp="1"/>
          </p:cNvSpPr>
          <p:nvPr>
            <p:ph type="sldNum" sz="quarter" idx="12"/>
          </p:nvPr>
        </p:nvSpPr>
        <p:spPr>
          <a:xfrm>
            <a:off x="8610600" y="6220158"/>
            <a:ext cx="2743200" cy="365125"/>
          </a:xfrm>
          <a:prstGeom prst="rect">
            <a:avLst/>
          </a:prstGeom>
        </p:spPr>
        <p:txBody>
          <a:bodyPr/>
          <a:lstStyle/>
          <a:p>
            <a:fld id="{79E24426-E45A-4D0D-B65A-378C466C37D0}" type="slidenum">
              <a:rPr lang="zh-CN" altLang="en-US" smtClean="0"/>
              <a:t>‹#›</a:t>
            </a:fld>
            <a:endParaRPr lang="zh-CN" altLang="en-US"/>
          </a:p>
        </p:txBody>
      </p:sp>
    </p:spTree>
    <p:extLst>
      <p:ext uri="{BB962C8B-B14F-4D97-AF65-F5344CB8AC3E}">
        <p14:creationId xmlns:p14="http://schemas.microsoft.com/office/powerpoint/2010/main" val="2120411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7AAAF1-B1D3-ABBE-1341-4029E1791F72}"/>
              </a:ext>
            </a:extLst>
          </p:cNvPr>
          <p:cNvSpPr>
            <a:spLocks noGrp="1"/>
          </p:cNvSpPr>
          <p:nvPr>
            <p:ph type="title"/>
          </p:nvPr>
        </p:nvSpPr>
        <p:spPr>
          <a:xfrm>
            <a:off x="839788" y="1001949"/>
            <a:ext cx="10515600" cy="688739"/>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8182ACD-D90D-446D-A538-7F2E8E3A0DC9}"/>
              </a:ext>
            </a:extLst>
          </p:cNvPr>
          <p:cNvSpPr>
            <a:spLocks noGrp="1"/>
          </p:cNvSpPr>
          <p:nvPr>
            <p:ph type="body" idx="1"/>
          </p:nvPr>
        </p:nvSpPr>
        <p:spPr>
          <a:xfrm>
            <a:off x="839788" y="1681162"/>
            <a:ext cx="5157787" cy="68873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43CED1CA-785F-F4EE-C39E-02A9577CCF6A}"/>
              </a:ext>
            </a:extLst>
          </p:cNvPr>
          <p:cNvSpPr>
            <a:spLocks noGrp="1"/>
          </p:cNvSpPr>
          <p:nvPr>
            <p:ph sz="half" idx="2"/>
          </p:nvPr>
        </p:nvSpPr>
        <p:spPr>
          <a:xfrm>
            <a:off x="839788" y="2505075"/>
            <a:ext cx="5157787" cy="3555257"/>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文本占位符 4">
            <a:extLst>
              <a:ext uri="{FF2B5EF4-FFF2-40B4-BE49-F238E27FC236}">
                <a16:creationId xmlns:a16="http://schemas.microsoft.com/office/drawing/2014/main" id="{94190258-A530-316D-25A2-E4982AD00C7E}"/>
              </a:ext>
            </a:extLst>
          </p:cNvPr>
          <p:cNvSpPr>
            <a:spLocks noGrp="1"/>
          </p:cNvSpPr>
          <p:nvPr>
            <p:ph type="body" sz="quarter" idx="3"/>
          </p:nvPr>
        </p:nvSpPr>
        <p:spPr>
          <a:xfrm>
            <a:off x="6172200" y="1681163"/>
            <a:ext cx="5183188" cy="68873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001BB24-6C9B-4CDA-8D2F-C123614B38CA}"/>
              </a:ext>
            </a:extLst>
          </p:cNvPr>
          <p:cNvSpPr>
            <a:spLocks noGrp="1"/>
          </p:cNvSpPr>
          <p:nvPr>
            <p:ph sz="quarter" idx="4"/>
          </p:nvPr>
        </p:nvSpPr>
        <p:spPr>
          <a:xfrm>
            <a:off x="6172200" y="2505075"/>
            <a:ext cx="5183188" cy="3555257"/>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日期占位符 3">
            <a:extLst>
              <a:ext uri="{FF2B5EF4-FFF2-40B4-BE49-F238E27FC236}">
                <a16:creationId xmlns:a16="http://schemas.microsoft.com/office/drawing/2014/main" id="{785796BE-073B-19C2-A290-4F64734EB734}"/>
              </a:ext>
            </a:extLst>
          </p:cNvPr>
          <p:cNvSpPr>
            <a:spLocks noGrp="1"/>
          </p:cNvSpPr>
          <p:nvPr>
            <p:ph type="dt" sz="half" idx="10"/>
          </p:nvPr>
        </p:nvSpPr>
        <p:spPr>
          <a:xfrm>
            <a:off x="838200" y="6220158"/>
            <a:ext cx="2743200" cy="365125"/>
          </a:xfrm>
          <a:prstGeom prst="rect">
            <a:avLst/>
          </a:prstGeom>
        </p:spPr>
        <p:txBody>
          <a:bodyPr/>
          <a:lstStyle/>
          <a:p>
            <a:fld id="{E448AD51-E5D7-4F72-8F70-C0C1046A73F5}" type="datetimeFigureOut">
              <a:rPr lang="zh-CN" altLang="en-US" smtClean="0"/>
              <a:t>2022/12/8</a:t>
            </a:fld>
            <a:endParaRPr lang="zh-CN" altLang="en-US"/>
          </a:p>
        </p:txBody>
      </p:sp>
      <p:sp>
        <p:nvSpPr>
          <p:cNvPr id="11" name="页脚占位符 4">
            <a:extLst>
              <a:ext uri="{FF2B5EF4-FFF2-40B4-BE49-F238E27FC236}">
                <a16:creationId xmlns:a16="http://schemas.microsoft.com/office/drawing/2014/main" id="{35DD2DCC-3A28-224D-C5DA-EE62262CFC0A}"/>
              </a:ext>
            </a:extLst>
          </p:cNvPr>
          <p:cNvSpPr>
            <a:spLocks noGrp="1"/>
          </p:cNvSpPr>
          <p:nvPr>
            <p:ph type="ftr" sz="quarter" idx="11"/>
          </p:nvPr>
        </p:nvSpPr>
        <p:spPr>
          <a:xfrm>
            <a:off x="4038600" y="6220158"/>
            <a:ext cx="4114800" cy="365125"/>
          </a:xfrm>
          <a:prstGeom prst="rect">
            <a:avLst/>
          </a:prstGeom>
        </p:spPr>
        <p:txBody>
          <a:bodyPr/>
          <a:lstStyle/>
          <a:p>
            <a:endParaRPr lang="zh-CN" altLang="en-US"/>
          </a:p>
        </p:txBody>
      </p:sp>
      <p:sp>
        <p:nvSpPr>
          <p:cNvPr id="12" name="灯片编号占位符 5">
            <a:extLst>
              <a:ext uri="{FF2B5EF4-FFF2-40B4-BE49-F238E27FC236}">
                <a16:creationId xmlns:a16="http://schemas.microsoft.com/office/drawing/2014/main" id="{6E9D8F2B-B2D8-F6DD-F452-F0DDE8D38BA9}"/>
              </a:ext>
            </a:extLst>
          </p:cNvPr>
          <p:cNvSpPr>
            <a:spLocks noGrp="1"/>
          </p:cNvSpPr>
          <p:nvPr>
            <p:ph type="sldNum" sz="quarter" idx="12"/>
          </p:nvPr>
        </p:nvSpPr>
        <p:spPr>
          <a:xfrm>
            <a:off x="8610600" y="6220158"/>
            <a:ext cx="2743200" cy="365125"/>
          </a:xfrm>
          <a:prstGeom prst="rect">
            <a:avLst/>
          </a:prstGeom>
        </p:spPr>
        <p:txBody>
          <a:bodyPr/>
          <a:lstStyle/>
          <a:p>
            <a:fld id="{79E24426-E45A-4D0D-B65A-378C466C37D0}" type="slidenum">
              <a:rPr lang="zh-CN" altLang="en-US" smtClean="0"/>
              <a:t>‹#›</a:t>
            </a:fld>
            <a:endParaRPr lang="zh-CN" altLang="en-US"/>
          </a:p>
        </p:txBody>
      </p:sp>
    </p:spTree>
    <p:extLst>
      <p:ext uri="{BB962C8B-B14F-4D97-AF65-F5344CB8AC3E}">
        <p14:creationId xmlns:p14="http://schemas.microsoft.com/office/powerpoint/2010/main" val="370486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AB08A-4DF3-EA07-9302-D65C66B58877}"/>
              </a:ext>
            </a:extLst>
          </p:cNvPr>
          <p:cNvSpPr>
            <a:spLocks noGrp="1"/>
          </p:cNvSpPr>
          <p:nvPr>
            <p:ph type="title"/>
          </p:nvPr>
        </p:nvSpPr>
        <p:spPr>
          <a:xfrm>
            <a:off x="838200" y="1031132"/>
            <a:ext cx="10515600" cy="659556"/>
          </a:xfrm>
          <a:prstGeom prst="rect">
            <a:avLst/>
          </a:prstGeom>
        </p:spPr>
        <p:txBody>
          <a:bodyPr/>
          <a:lstStyle/>
          <a:p>
            <a:r>
              <a:rPr lang="zh-CN" altLang="en-US"/>
              <a:t>单击此处编辑母版标题样式</a:t>
            </a:r>
          </a:p>
        </p:txBody>
      </p:sp>
      <p:sp>
        <p:nvSpPr>
          <p:cNvPr id="6" name="日期占位符 3">
            <a:extLst>
              <a:ext uri="{FF2B5EF4-FFF2-40B4-BE49-F238E27FC236}">
                <a16:creationId xmlns:a16="http://schemas.microsoft.com/office/drawing/2014/main" id="{D616C677-144C-4C48-4A4A-85C8F9FBBB63}"/>
              </a:ext>
            </a:extLst>
          </p:cNvPr>
          <p:cNvSpPr>
            <a:spLocks noGrp="1"/>
          </p:cNvSpPr>
          <p:nvPr>
            <p:ph type="dt" sz="half" idx="10"/>
          </p:nvPr>
        </p:nvSpPr>
        <p:spPr>
          <a:xfrm>
            <a:off x="838200" y="6220158"/>
            <a:ext cx="2743200" cy="365125"/>
          </a:xfrm>
          <a:prstGeom prst="rect">
            <a:avLst/>
          </a:prstGeom>
        </p:spPr>
        <p:txBody>
          <a:bodyPr/>
          <a:lstStyle/>
          <a:p>
            <a:fld id="{E448AD51-E5D7-4F72-8F70-C0C1046A73F5}" type="datetimeFigureOut">
              <a:rPr lang="zh-CN" altLang="en-US" smtClean="0"/>
              <a:t>2022/12/8</a:t>
            </a:fld>
            <a:endParaRPr lang="zh-CN" altLang="en-US"/>
          </a:p>
        </p:txBody>
      </p:sp>
      <p:sp>
        <p:nvSpPr>
          <p:cNvPr id="7" name="页脚占位符 4">
            <a:extLst>
              <a:ext uri="{FF2B5EF4-FFF2-40B4-BE49-F238E27FC236}">
                <a16:creationId xmlns:a16="http://schemas.microsoft.com/office/drawing/2014/main" id="{ED09BB7E-6EF5-D401-13D9-0C75B2A24974}"/>
              </a:ext>
            </a:extLst>
          </p:cNvPr>
          <p:cNvSpPr>
            <a:spLocks noGrp="1"/>
          </p:cNvSpPr>
          <p:nvPr>
            <p:ph type="ftr" sz="quarter" idx="11"/>
          </p:nvPr>
        </p:nvSpPr>
        <p:spPr>
          <a:xfrm>
            <a:off x="4038600" y="6220158"/>
            <a:ext cx="4114800" cy="365125"/>
          </a:xfrm>
          <a:prstGeom prst="rect">
            <a:avLst/>
          </a:prstGeom>
        </p:spPr>
        <p:txBody>
          <a:bodyPr/>
          <a:lstStyle/>
          <a:p>
            <a:endParaRPr lang="zh-CN" altLang="en-US"/>
          </a:p>
        </p:txBody>
      </p:sp>
      <p:sp>
        <p:nvSpPr>
          <p:cNvPr id="8" name="灯片编号占位符 5">
            <a:extLst>
              <a:ext uri="{FF2B5EF4-FFF2-40B4-BE49-F238E27FC236}">
                <a16:creationId xmlns:a16="http://schemas.microsoft.com/office/drawing/2014/main" id="{59BA27AA-ECF9-E6B5-4D1F-12BA80F1C485}"/>
              </a:ext>
            </a:extLst>
          </p:cNvPr>
          <p:cNvSpPr>
            <a:spLocks noGrp="1"/>
          </p:cNvSpPr>
          <p:nvPr>
            <p:ph type="sldNum" sz="quarter" idx="12"/>
          </p:nvPr>
        </p:nvSpPr>
        <p:spPr>
          <a:xfrm>
            <a:off x="8610600" y="6220158"/>
            <a:ext cx="2743200" cy="365125"/>
          </a:xfrm>
          <a:prstGeom prst="rect">
            <a:avLst/>
          </a:prstGeom>
        </p:spPr>
        <p:txBody>
          <a:bodyPr/>
          <a:lstStyle/>
          <a:p>
            <a:fld id="{79E24426-E45A-4D0D-B65A-378C466C37D0}" type="slidenum">
              <a:rPr lang="zh-CN" altLang="en-US" smtClean="0"/>
              <a:t>‹#›</a:t>
            </a:fld>
            <a:endParaRPr lang="zh-CN" altLang="en-US"/>
          </a:p>
        </p:txBody>
      </p:sp>
    </p:spTree>
    <p:extLst>
      <p:ext uri="{BB962C8B-B14F-4D97-AF65-F5344CB8AC3E}">
        <p14:creationId xmlns:p14="http://schemas.microsoft.com/office/powerpoint/2010/main" val="3725366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956EC11B-12D0-9BC6-C6A5-70860DF28571}"/>
              </a:ext>
            </a:extLst>
          </p:cNvPr>
          <p:cNvSpPr>
            <a:spLocks noGrp="1"/>
          </p:cNvSpPr>
          <p:nvPr>
            <p:ph type="dt" sz="half" idx="10"/>
          </p:nvPr>
        </p:nvSpPr>
        <p:spPr>
          <a:xfrm>
            <a:off x="838200" y="6220158"/>
            <a:ext cx="2743200" cy="365125"/>
          </a:xfrm>
          <a:prstGeom prst="rect">
            <a:avLst/>
          </a:prstGeom>
        </p:spPr>
        <p:txBody>
          <a:bodyPr/>
          <a:lstStyle/>
          <a:p>
            <a:fld id="{E448AD51-E5D7-4F72-8F70-C0C1046A73F5}" type="datetimeFigureOut">
              <a:rPr lang="zh-CN" altLang="en-US" smtClean="0"/>
              <a:t>2022/12/8</a:t>
            </a:fld>
            <a:endParaRPr lang="zh-CN" altLang="en-US"/>
          </a:p>
        </p:txBody>
      </p:sp>
      <p:sp>
        <p:nvSpPr>
          <p:cNvPr id="6" name="页脚占位符 4">
            <a:extLst>
              <a:ext uri="{FF2B5EF4-FFF2-40B4-BE49-F238E27FC236}">
                <a16:creationId xmlns:a16="http://schemas.microsoft.com/office/drawing/2014/main" id="{8FBB302F-49DF-5384-4879-C3C083C8410A}"/>
              </a:ext>
            </a:extLst>
          </p:cNvPr>
          <p:cNvSpPr>
            <a:spLocks noGrp="1"/>
          </p:cNvSpPr>
          <p:nvPr>
            <p:ph type="ftr" sz="quarter" idx="11"/>
          </p:nvPr>
        </p:nvSpPr>
        <p:spPr>
          <a:xfrm>
            <a:off x="4038600" y="6220158"/>
            <a:ext cx="4114800" cy="365125"/>
          </a:xfrm>
          <a:prstGeom prst="rect">
            <a:avLst/>
          </a:prstGeom>
        </p:spPr>
        <p:txBody>
          <a:bodyPr/>
          <a:lstStyle/>
          <a:p>
            <a:endParaRPr lang="zh-CN" altLang="en-US"/>
          </a:p>
        </p:txBody>
      </p:sp>
      <p:sp>
        <p:nvSpPr>
          <p:cNvPr id="7" name="灯片编号占位符 5">
            <a:extLst>
              <a:ext uri="{FF2B5EF4-FFF2-40B4-BE49-F238E27FC236}">
                <a16:creationId xmlns:a16="http://schemas.microsoft.com/office/drawing/2014/main" id="{EE175B8C-ECA9-E25C-5915-5B06522E85C1}"/>
              </a:ext>
            </a:extLst>
          </p:cNvPr>
          <p:cNvSpPr>
            <a:spLocks noGrp="1"/>
          </p:cNvSpPr>
          <p:nvPr>
            <p:ph type="sldNum" sz="quarter" idx="12"/>
          </p:nvPr>
        </p:nvSpPr>
        <p:spPr>
          <a:xfrm>
            <a:off x="8610600" y="6220158"/>
            <a:ext cx="2743200" cy="365125"/>
          </a:xfrm>
          <a:prstGeom prst="rect">
            <a:avLst/>
          </a:prstGeom>
        </p:spPr>
        <p:txBody>
          <a:bodyPr/>
          <a:lstStyle/>
          <a:p>
            <a:fld id="{79E24426-E45A-4D0D-B65A-378C466C37D0}" type="slidenum">
              <a:rPr lang="zh-CN" altLang="en-US" smtClean="0"/>
              <a:t>‹#›</a:t>
            </a:fld>
            <a:endParaRPr lang="zh-CN" altLang="en-US"/>
          </a:p>
        </p:txBody>
      </p:sp>
    </p:spTree>
    <p:extLst>
      <p:ext uri="{BB962C8B-B14F-4D97-AF65-F5344CB8AC3E}">
        <p14:creationId xmlns:p14="http://schemas.microsoft.com/office/powerpoint/2010/main" val="196641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8D0FD-C555-E5E5-7B3E-0CF52EFF1D1D}"/>
              </a:ext>
            </a:extLst>
          </p:cNvPr>
          <p:cNvSpPr>
            <a:spLocks noGrp="1"/>
          </p:cNvSpPr>
          <p:nvPr>
            <p:ph type="title"/>
          </p:nvPr>
        </p:nvSpPr>
        <p:spPr>
          <a:xfrm>
            <a:off x="839788" y="1089498"/>
            <a:ext cx="3932237" cy="967901"/>
          </a:xfrm>
          <a:prstGeom prst="rect">
            <a:avLst/>
          </a:prstGeom>
        </p:spPr>
        <p:txBody>
          <a:bodyPr anchor="b"/>
          <a:lstStyle>
            <a:lvl1pPr>
              <a:defRPr sz="3200"/>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58AF71E2-01BD-7AFB-D8C5-3F9B5F337316}"/>
              </a:ext>
            </a:extLst>
          </p:cNvPr>
          <p:cNvSpPr>
            <a:spLocks noGrp="1"/>
          </p:cNvSpPr>
          <p:nvPr>
            <p:ph idx="1"/>
          </p:nvPr>
        </p:nvSpPr>
        <p:spPr>
          <a:xfrm>
            <a:off x="5183188" y="1089498"/>
            <a:ext cx="6172200" cy="49805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文本占位符 3">
            <a:extLst>
              <a:ext uri="{FF2B5EF4-FFF2-40B4-BE49-F238E27FC236}">
                <a16:creationId xmlns:a16="http://schemas.microsoft.com/office/drawing/2014/main" id="{EE636108-59E2-EFF4-E7AC-408EAE7202CB}"/>
              </a:ext>
            </a:extLst>
          </p:cNvPr>
          <p:cNvSpPr>
            <a:spLocks noGrp="1"/>
          </p:cNvSpPr>
          <p:nvPr>
            <p:ph type="body" sz="half" idx="2"/>
          </p:nvPr>
        </p:nvSpPr>
        <p:spPr>
          <a:xfrm>
            <a:off x="839788" y="2057400"/>
            <a:ext cx="3932237" cy="401266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8" name="日期占位符 3">
            <a:extLst>
              <a:ext uri="{FF2B5EF4-FFF2-40B4-BE49-F238E27FC236}">
                <a16:creationId xmlns:a16="http://schemas.microsoft.com/office/drawing/2014/main" id="{F70B435A-2CA3-2B0E-FD70-DF584278E934}"/>
              </a:ext>
            </a:extLst>
          </p:cNvPr>
          <p:cNvSpPr>
            <a:spLocks noGrp="1"/>
          </p:cNvSpPr>
          <p:nvPr>
            <p:ph type="dt" sz="half" idx="10"/>
          </p:nvPr>
        </p:nvSpPr>
        <p:spPr>
          <a:xfrm>
            <a:off x="838200" y="6220158"/>
            <a:ext cx="2743200" cy="365125"/>
          </a:xfrm>
          <a:prstGeom prst="rect">
            <a:avLst/>
          </a:prstGeom>
        </p:spPr>
        <p:txBody>
          <a:bodyPr/>
          <a:lstStyle/>
          <a:p>
            <a:fld id="{E448AD51-E5D7-4F72-8F70-C0C1046A73F5}" type="datetimeFigureOut">
              <a:rPr lang="zh-CN" altLang="en-US" smtClean="0"/>
              <a:t>2022/12/8</a:t>
            </a:fld>
            <a:endParaRPr lang="zh-CN" altLang="en-US"/>
          </a:p>
        </p:txBody>
      </p:sp>
      <p:sp>
        <p:nvSpPr>
          <p:cNvPr id="9" name="页脚占位符 4">
            <a:extLst>
              <a:ext uri="{FF2B5EF4-FFF2-40B4-BE49-F238E27FC236}">
                <a16:creationId xmlns:a16="http://schemas.microsoft.com/office/drawing/2014/main" id="{13B5CBC3-8D3B-DFA8-CD67-23DDBE028561}"/>
              </a:ext>
            </a:extLst>
          </p:cNvPr>
          <p:cNvSpPr>
            <a:spLocks noGrp="1"/>
          </p:cNvSpPr>
          <p:nvPr>
            <p:ph type="ftr" sz="quarter" idx="11"/>
          </p:nvPr>
        </p:nvSpPr>
        <p:spPr>
          <a:xfrm>
            <a:off x="4038600" y="6220158"/>
            <a:ext cx="4114800" cy="365125"/>
          </a:xfrm>
          <a:prstGeom prst="rect">
            <a:avLst/>
          </a:prstGeom>
        </p:spPr>
        <p:txBody>
          <a:bodyPr/>
          <a:lstStyle/>
          <a:p>
            <a:endParaRPr lang="zh-CN" altLang="en-US"/>
          </a:p>
        </p:txBody>
      </p:sp>
      <p:sp>
        <p:nvSpPr>
          <p:cNvPr id="10" name="灯片编号占位符 5">
            <a:extLst>
              <a:ext uri="{FF2B5EF4-FFF2-40B4-BE49-F238E27FC236}">
                <a16:creationId xmlns:a16="http://schemas.microsoft.com/office/drawing/2014/main" id="{30BBE88D-92B2-ACF3-E0D8-DEBDC6F13A35}"/>
              </a:ext>
            </a:extLst>
          </p:cNvPr>
          <p:cNvSpPr>
            <a:spLocks noGrp="1"/>
          </p:cNvSpPr>
          <p:nvPr>
            <p:ph type="sldNum" sz="quarter" idx="12"/>
          </p:nvPr>
        </p:nvSpPr>
        <p:spPr>
          <a:xfrm>
            <a:off x="8610600" y="6220158"/>
            <a:ext cx="2743200" cy="365125"/>
          </a:xfrm>
          <a:prstGeom prst="rect">
            <a:avLst/>
          </a:prstGeom>
        </p:spPr>
        <p:txBody>
          <a:bodyPr/>
          <a:lstStyle/>
          <a:p>
            <a:fld id="{79E24426-E45A-4D0D-B65A-378C466C37D0}" type="slidenum">
              <a:rPr lang="zh-CN" altLang="en-US" smtClean="0"/>
              <a:t>‹#›</a:t>
            </a:fld>
            <a:endParaRPr lang="zh-CN" altLang="en-US"/>
          </a:p>
        </p:txBody>
      </p:sp>
    </p:spTree>
    <p:extLst>
      <p:ext uri="{BB962C8B-B14F-4D97-AF65-F5344CB8AC3E}">
        <p14:creationId xmlns:p14="http://schemas.microsoft.com/office/powerpoint/2010/main" val="3596574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92744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10.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51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B3ABBA67-3775-503B-4209-B342F03E8754}"/>
              </a:ext>
            </a:extLst>
          </p:cNvPr>
          <p:cNvSpPr txBox="1"/>
          <p:nvPr/>
        </p:nvSpPr>
        <p:spPr>
          <a:xfrm>
            <a:off x="1671081" y="2721114"/>
            <a:ext cx="8849838" cy="2031325"/>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zh-CN" altLang="en-US" sz="5400" dirty="0">
                <a:latin typeface="华文行楷" panose="02010800040101010101" pitchFamily="2" charset="-122"/>
                <a:ea typeface="华文行楷" panose="02010800040101010101" pitchFamily="2" charset="-122"/>
              </a:rPr>
              <a:t>以</a:t>
            </a:r>
            <a:r>
              <a:rPr lang="en-US" altLang="zh-CN" sz="5400" dirty="0">
                <a:latin typeface="Comic Sans MS" panose="030F0702030302020204" pitchFamily="66" charset="0"/>
                <a:ea typeface="华文行楷" panose="02010800040101010101" pitchFamily="2" charset="-122"/>
              </a:rPr>
              <a:t>AI</a:t>
            </a:r>
            <a:r>
              <a:rPr lang="zh-CN" altLang="en-US" sz="5400" dirty="0">
                <a:latin typeface="华文行楷" panose="02010800040101010101" pitchFamily="2" charset="-122"/>
                <a:ea typeface="华文行楷" panose="02010800040101010101" pitchFamily="2" charset="-122"/>
              </a:rPr>
              <a:t>激活运维数据智慧</a:t>
            </a:r>
            <a:endParaRPr lang="en-US" altLang="zh-CN" sz="5400" dirty="0">
              <a:latin typeface="华文行楷" panose="02010800040101010101" pitchFamily="2" charset="-122"/>
              <a:ea typeface="华文行楷" panose="02010800040101010101" pitchFamily="2" charset="-122"/>
            </a:endParaRPr>
          </a:p>
          <a:p>
            <a:pPr algn="ctr"/>
            <a:r>
              <a:rPr lang="zh-CN" altLang="en-US" sz="3200" dirty="0">
                <a:latin typeface="华文行楷" panose="02010800040101010101" pitchFamily="2" charset="-122"/>
                <a:ea typeface="华文行楷" panose="02010800040101010101" pitchFamily="2" charset="-122"/>
              </a:rPr>
              <a:t>感谢各位专家评审的聆听与指点</a:t>
            </a:r>
            <a:endParaRPr lang="en-US" altLang="zh-CN" sz="3200" dirty="0">
              <a:latin typeface="华文行楷" panose="02010800040101010101" pitchFamily="2" charset="-122"/>
              <a:ea typeface="华文行楷" panose="02010800040101010101" pitchFamily="2" charset="-122"/>
            </a:endParaRPr>
          </a:p>
          <a:p>
            <a:pPr algn="ctr"/>
            <a:r>
              <a:rPr lang="zh-CN" altLang="en-US" sz="4000" i="1" dirty="0">
                <a:latin typeface="华文行楷" panose="02010800040101010101" pitchFamily="2" charset="-122"/>
                <a:ea typeface="华文行楷" panose="02010800040101010101" pitchFamily="2" charset="-122"/>
              </a:rPr>
              <a:t>谢谢</a:t>
            </a:r>
            <a:r>
              <a:rPr lang="en-US" altLang="zh-CN" sz="4000" i="1" dirty="0">
                <a:latin typeface="华文行楷" panose="02010800040101010101" pitchFamily="2" charset="-122"/>
                <a:ea typeface="华文行楷" panose="02010800040101010101" pitchFamily="2" charset="-122"/>
              </a:rPr>
              <a:t>~</a:t>
            </a:r>
            <a:endParaRPr lang="zh-CN" altLang="en-US" sz="4000" i="1" dirty="0">
              <a:latin typeface="Comic Sans MS" panose="030F0702030302020204" pitchFamily="66" charset="0"/>
              <a:ea typeface="华文行楷" panose="02010800040101010101" pitchFamily="2" charset="-122"/>
            </a:endParaRPr>
          </a:p>
        </p:txBody>
      </p:sp>
    </p:spTree>
    <p:extLst>
      <p:ext uri="{BB962C8B-B14F-4D97-AF65-F5344CB8AC3E}">
        <p14:creationId xmlns:p14="http://schemas.microsoft.com/office/powerpoint/2010/main" val="1422833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29A2F5-D3FE-126A-2A89-A98B07E3E17D}"/>
              </a:ext>
            </a:extLst>
          </p:cNvPr>
          <p:cNvSpPr txBox="1"/>
          <p:nvPr/>
        </p:nvSpPr>
        <p:spPr>
          <a:xfrm>
            <a:off x="244466" y="1128481"/>
            <a:ext cx="5637860" cy="584775"/>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团队介绍</a:t>
            </a:r>
            <a:r>
              <a:rPr lang="en-US" altLang="zh-CN" sz="3200" b="1" dirty="0">
                <a:latin typeface="微软雅黑" panose="020B0503020204020204" pitchFamily="34" charset="-122"/>
                <a:ea typeface="微软雅黑" panose="020B0503020204020204" pitchFamily="34" charset="-122"/>
              </a:rPr>
              <a:t>——</a:t>
            </a:r>
            <a:r>
              <a:rPr lang="en-US" altLang="zh-CN" sz="3200" b="1" dirty="0" err="1">
                <a:latin typeface="微软雅黑" panose="020B0503020204020204" pitchFamily="34" charset="-122"/>
                <a:ea typeface="微软雅黑" panose="020B0503020204020204" pitchFamily="34" charset="-122"/>
              </a:rPr>
              <a:t>zgwl</a:t>
            </a:r>
            <a:endParaRPr lang="zh-CN" altLang="en-US" sz="3200" b="1" dirty="0">
              <a:latin typeface="微软雅黑" panose="020B0503020204020204" pitchFamily="34" charset="-122"/>
              <a:ea typeface="微软雅黑" panose="020B0503020204020204" pitchFamily="34" charset="-122"/>
            </a:endParaRPr>
          </a:p>
        </p:txBody>
      </p:sp>
      <p:grpSp>
        <p:nvGrpSpPr>
          <p:cNvPr id="48" name="组合 47">
            <a:extLst>
              <a:ext uri="{FF2B5EF4-FFF2-40B4-BE49-F238E27FC236}">
                <a16:creationId xmlns:a16="http://schemas.microsoft.com/office/drawing/2014/main" id="{22019B83-5902-71EF-FC4A-0C0D4F412E77}"/>
              </a:ext>
            </a:extLst>
          </p:cNvPr>
          <p:cNvGrpSpPr/>
          <p:nvPr/>
        </p:nvGrpSpPr>
        <p:grpSpPr>
          <a:xfrm>
            <a:off x="2718371" y="1891577"/>
            <a:ext cx="2160000" cy="3361110"/>
            <a:chOff x="2652058" y="2643567"/>
            <a:chExt cx="2160000" cy="3361110"/>
          </a:xfrm>
        </p:grpSpPr>
        <p:grpSp>
          <p:nvGrpSpPr>
            <p:cNvPr id="114" name="组合 113">
              <a:extLst>
                <a:ext uri="{FF2B5EF4-FFF2-40B4-BE49-F238E27FC236}">
                  <a16:creationId xmlns:a16="http://schemas.microsoft.com/office/drawing/2014/main" id="{DF93E839-E2B3-4DB8-8ADA-47EE7AC09915}"/>
                </a:ext>
              </a:extLst>
            </p:cNvPr>
            <p:cNvGrpSpPr/>
            <p:nvPr/>
          </p:nvGrpSpPr>
          <p:grpSpPr>
            <a:xfrm>
              <a:off x="2748738" y="4901317"/>
              <a:ext cx="2012950" cy="1103360"/>
              <a:chOff x="3862776" y="4901317"/>
              <a:chExt cx="2012950" cy="1103360"/>
            </a:xfrm>
          </p:grpSpPr>
          <p:sp>
            <p:nvSpPr>
              <p:cNvPr id="115" name="六边形 114">
                <a:extLst>
                  <a:ext uri="{FF2B5EF4-FFF2-40B4-BE49-F238E27FC236}">
                    <a16:creationId xmlns:a16="http://schemas.microsoft.com/office/drawing/2014/main" id="{02A9DC57-D83E-4198-ADCB-1ED6F333D7EC}"/>
                  </a:ext>
                </a:extLst>
              </p:cNvPr>
              <p:cNvSpPr/>
              <p:nvPr/>
            </p:nvSpPr>
            <p:spPr>
              <a:xfrm>
                <a:off x="3987401" y="5165216"/>
                <a:ext cx="1801837" cy="505952"/>
              </a:xfrm>
              <a:prstGeom prst="hexagon">
                <a:avLst/>
              </a:pr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等腰三角形 15">
                <a:extLst>
                  <a:ext uri="{FF2B5EF4-FFF2-40B4-BE49-F238E27FC236}">
                    <a16:creationId xmlns:a16="http://schemas.microsoft.com/office/drawing/2014/main" id="{2AB26117-0D7D-474C-A4C1-3C0405DA5AF3}"/>
                  </a:ext>
                </a:extLst>
              </p:cNvPr>
              <p:cNvSpPr>
                <a:spLocks noChangeArrowheads="1"/>
              </p:cNvSpPr>
              <p:nvPr/>
            </p:nvSpPr>
            <p:spPr bwMode="auto">
              <a:xfrm flipV="1">
                <a:off x="4724788" y="4901317"/>
                <a:ext cx="287338" cy="192087"/>
              </a:xfrm>
              <a:prstGeom prst="triangle">
                <a:avLst>
                  <a:gd name="adj" fmla="val 50000"/>
                </a:avLst>
              </a:prstGeom>
              <a:solidFill>
                <a:srgbClr val="0070C0"/>
              </a:solidFill>
              <a:ln>
                <a:noFill/>
              </a:ln>
            </p:spPr>
            <p:txBody>
              <a:bodyPr anchor="ctr"/>
              <a:lstStyle/>
              <a:p>
                <a:pPr algn="ctr"/>
                <a:endParaRPr lang="zh-CN" altLang="zh-CN" sz="2400">
                  <a:latin typeface="微软雅黑" pitchFamily="34" charset="-122"/>
                  <a:ea typeface="微软雅黑" pitchFamily="34" charset="-122"/>
                  <a:sym typeface="方正兰亭黑_GBK" pitchFamily="2" charset="-122"/>
                </a:endParaRPr>
              </a:p>
            </p:txBody>
          </p:sp>
          <p:sp>
            <p:nvSpPr>
              <p:cNvPr id="118" name="Rectangle 59">
                <a:extLst>
                  <a:ext uri="{FF2B5EF4-FFF2-40B4-BE49-F238E27FC236}">
                    <a16:creationId xmlns:a16="http://schemas.microsoft.com/office/drawing/2014/main" id="{FB2A975B-4043-413A-ADBA-05594348454E}"/>
                  </a:ext>
                </a:extLst>
              </p:cNvPr>
              <p:cNvSpPr>
                <a:spLocks noChangeArrowheads="1"/>
              </p:cNvSpPr>
              <p:nvPr/>
            </p:nvSpPr>
            <p:spPr bwMode="auto">
              <a:xfrm>
                <a:off x="3979959" y="5698290"/>
                <a:ext cx="17668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r>
                  <a:rPr lang="zh-CN" altLang="en-US" sz="1400" b="1" dirty="0">
                    <a:latin typeface="微软雅黑" pitchFamily="34" charset="-122"/>
                    <a:ea typeface="微软雅黑" pitchFamily="34" charset="-122"/>
                    <a:sym typeface="方正兰亭黑_GBK" pitchFamily="2" charset="-122"/>
                  </a:rPr>
                  <a:t>队长</a:t>
                </a:r>
                <a:endParaRPr lang="en-US" sz="1400" b="1" dirty="0">
                  <a:latin typeface="微软雅黑" pitchFamily="34" charset="-122"/>
                  <a:ea typeface="微软雅黑" pitchFamily="34" charset="-122"/>
                  <a:sym typeface="方正兰亭黑_GBK" pitchFamily="2" charset="-122"/>
                </a:endParaRPr>
              </a:p>
            </p:txBody>
          </p:sp>
          <p:sp>
            <p:nvSpPr>
              <p:cNvPr id="119" name="Rectangle 60">
                <a:extLst>
                  <a:ext uri="{FF2B5EF4-FFF2-40B4-BE49-F238E27FC236}">
                    <a16:creationId xmlns:a16="http://schemas.microsoft.com/office/drawing/2014/main" id="{02F832FF-9686-4BE5-83F2-178F198219B2}"/>
                  </a:ext>
                </a:extLst>
              </p:cNvPr>
              <p:cNvSpPr>
                <a:spLocks noChangeArrowheads="1"/>
              </p:cNvSpPr>
              <p:nvPr/>
            </p:nvSpPr>
            <p:spPr bwMode="auto">
              <a:xfrm>
                <a:off x="3862776" y="5207848"/>
                <a:ext cx="20129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100" b="1" dirty="0">
                    <a:solidFill>
                      <a:schemeClr val="bg1"/>
                    </a:solidFill>
                    <a:latin typeface="微软雅黑" pitchFamily="34" charset="-122"/>
                    <a:ea typeface="微软雅黑" pitchFamily="34" charset="-122"/>
                    <a:sym typeface="Calibri" pitchFamily="34" charset="0"/>
                  </a:rPr>
                  <a:t>王京</a:t>
                </a:r>
                <a:endParaRPr lang="en-US" altLang="zh-CN" sz="2100" b="1" dirty="0">
                  <a:solidFill>
                    <a:schemeClr val="bg1"/>
                  </a:solidFill>
                  <a:latin typeface="微软雅黑" pitchFamily="34" charset="-122"/>
                  <a:ea typeface="微软雅黑" pitchFamily="34" charset="-122"/>
                  <a:sym typeface="Calibri" pitchFamily="34" charset="0"/>
                </a:endParaRPr>
              </a:p>
            </p:txBody>
          </p:sp>
        </p:grpSp>
        <p:grpSp>
          <p:nvGrpSpPr>
            <p:cNvPr id="6" name="组合 5">
              <a:extLst>
                <a:ext uri="{FF2B5EF4-FFF2-40B4-BE49-F238E27FC236}">
                  <a16:creationId xmlns:a16="http://schemas.microsoft.com/office/drawing/2014/main" id="{74DCC3BE-952C-951B-2A1F-6BF87BDF57D4}"/>
                </a:ext>
              </a:extLst>
            </p:cNvPr>
            <p:cNvGrpSpPr/>
            <p:nvPr/>
          </p:nvGrpSpPr>
          <p:grpSpPr>
            <a:xfrm>
              <a:off x="2652058" y="2643567"/>
              <a:ext cx="2160000" cy="2160000"/>
              <a:chOff x="503795" y="2692141"/>
              <a:chExt cx="2070478" cy="2070476"/>
            </a:xfrm>
          </p:grpSpPr>
          <p:grpSp>
            <p:nvGrpSpPr>
              <p:cNvPr id="7" name="组合 6">
                <a:extLst>
                  <a:ext uri="{FF2B5EF4-FFF2-40B4-BE49-F238E27FC236}">
                    <a16:creationId xmlns:a16="http://schemas.microsoft.com/office/drawing/2014/main" id="{E6CD73C6-BA3D-61E4-B2ED-04EA862A7239}"/>
                  </a:ext>
                </a:extLst>
              </p:cNvPr>
              <p:cNvGrpSpPr/>
              <p:nvPr/>
            </p:nvGrpSpPr>
            <p:grpSpPr>
              <a:xfrm>
                <a:off x="503795" y="2741077"/>
                <a:ext cx="1972605" cy="1972605"/>
                <a:chOff x="304800" y="673100"/>
                <a:chExt cx="4000500" cy="4000500"/>
              </a:xfrm>
              <a:effectLst>
                <a:outerShdw blurRad="444500" dist="254000" dir="8100000" algn="tr" rotWithShape="0">
                  <a:prstClr val="black">
                    <a:alpha val="50000"/>
                  </a:prstClr>
                </a:outerShdw>
              </a:effectLst>
            </p:grpSpPr>
            <p:sp>
              <p:nvSpPr>
                <p:cNvPr id="14" name="同心圆 149">
                  <a:extLst>
                    <a:ext uri="{FF2B5EF4-FFF2-40B4-BE49-F238E27FC236}">
                      <a16:creationId xmlns:a16="http://schemas.microsoft.com/office/drawing/2014/main" id="{91CE2B6F-AD16-DE7D-5743-3342D260678C}"/>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5" name="椭圆 14">
                  <a:extLst>
                    <a:ext uri="{FF2B5EF4-FFF2-40B4-BE49-F238E27FC236}">
                      <a16:creationId xmlns:a16="http://schemas.microsoft.com/office/drawing/2014/main" id="{8EEC74F6-98F6-83D1-0529-8F9F1F9BF3C6}"/>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pic>
            <p:nvPicPr>
              <p:cNvPr id="8" name="图片 7">
                <a:extLst>
                  <a:ext uri="{FF2B5EF4-FFF2-40B4-BE49-F238E27FC236}">
                    <a16:creationId xmlns:a16="http://schemas.microsoft.com/office/drawing/2014/main" id="{B2E3059D-2DCE-6CF8-0F0D-9289291DC12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7616"/>
              <a:stretch>
                <a:fillRect/>
              </a:stretch>
            </p:blipFill>
            <p:spPr>
              <a:xfrm>
                <a:off x="751428" y="2763519"/>
                <a:ext cx="1575212" cy="1886338"/>
              </a:xfrm>
              <a:custGeom>
                <a:avLst/>
                <a:gdLst>
                  <a:gd name="connsiteX0" fmla="*/ 770312 w 1575212"/>
                  <a:gd name="connsiteY0" fmla="*/ 0 h 1886338"/>
                  <a:gd name="connsiteX1" fmla="*/ 1552470 w 1575212"/>
                  <a:gd name="connsiteY1" fmla="*/ 415870 h 1886338"/>
                  <a:gd name="connsiteX2" fmla="*/ 1575212 w 1575212"/>
                  <a:gd name="connsiteY2" fmla="*/ 453305 h 1886338"/>
                  <a:gd name="connsiteX3" fmla="*/ 1575212 w 1575212"/>
                  <a:gd name="connsiteY3" fmla="*/ 1433196 h 1886338"/>
                  <a:gd name="connsiteX4" fmla="*/ 1552470 w 1575212"/>
                  <a:gd name="connsiteY4" fmla="*/ 1470630 h 1886338"/>
                  <a:gd name="connsiteX5" fmla="*/ 866754 w 1575212"/>
                  <a:gd name="connsiteY5" fmla="*/ 1881630 h 1886338"/>
                  <a:gd name="connsiteX6" fmla="*/ 773520 w 1575212"/>
                  <a:gd name="connsiteY6" fmla="*/ 1886338 h 1886338"/>
                  <a:gd name="connsiteX7" fmla="*/ 767104 w 1575212"/>
                  <a:gd name="connsiteY7" fmla="*/ 1886338 h 1886338"/>
                  <a:gd name="connsiteX8" fmla="*/ 673870 w 1575212"/>
                  <a:gd name="connsiteY8" fmla="*/ 1881630 h 1886338"/>
                  <a:gd name="connsiteX9" fmla="*/ 103334 w 1575212"/>
                  <a:gd name="connsiteY9" fmla="*/ 1610229 h 1886338"/>
                  <a:gd name="connsiteX10" fmla="*/ 0 w 1575212"/>
                  <a:gd name="connsiteY10" fmla="*/ 1484988 h 1886338"/>
                  <a:gd name="connsiteX11" fmla="*/ 0 w 1575212"/>
                  <a:gd name="connsiteY11" fmla="*/ 401513 h 1886338"/>
                  <a:gd name="connsiteX12" fmla="*/ 103334 w 1575212"/>
                  <a:gd name="connsiteY12" fmla="*/ 276271 h 1886338"/>
                  <a:gd name="connsiteX13" fmla="*/ 770312 w 1575212"/>
                  <a:gd name="connsiteY13" fmla="*/ 0 h 188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5212" h="1886338">
                    <a:moveTo>
                      <a:pt x="770312" y="0"/>
                    </a:moveTo>
                    <a:cubicBezTo>
                      <a:pt x="1095902" y="0"/>
                      <a:pt x="1382961" y="164964"/>
                      <a:pt x="1552470" y="415870"/>
                    </a:cubicBezTo>
                    <a:lnTo>
                      <a:pt x="1575212" y="453305"/>
                    </a:lnTo>
                    <a:lnTo>
                      <a:pt x="1575212" y="1433196"/>
                    </a:lnTo>
                    <a:lnTo>
                      <a:pt x="1552470" y="1470630"/>
                    </a:lnTo>
                    <a:cubicBezTo>
                      <a:pt x="1399912" y="1696446"/>
                      <a:pt x="1152138" y="1852648"/>
                      <a:pt x="866754" y="1881630"/>
                    </a:cubicBezTo>
                    <a:lnTo>
                      <a:pt x="773520" y="1886338"/>
                    </a:lnTo>
                    <a:lnTo>
                      <a:pt x="767104" y="1886338"/>
                    </a:lnTo>
                    <a:lnTo>
                      <a:pt x="673870" y="1881630"/>
                    </a:lnTo>
                    <a:cubicBezTo>
                      <a:pt x="451905" y="1859088"/>
                      <a:pt x="252691" y="1759586"/>
                      <a:pt x="103334" y="1610229"/>
                    </a:cubicBezTo>
                    <a:lnTo>
                      <a:pt x="0" y="1484988"/>
                    </a:lnTo>
                    <a:lnTo>
                      <a:pt x="0" y="401513"/>
                    </a:lnTo>
                    <a:lnTo>
                      <a:pt x="103334" y="276271"/>
                    </a:lnTo>
                    <a:cubicBezTo>
                      <a:pt x="274028" y="105577"/>
                      <a:pt x="509841" y="0"/>
                      <a:pt x="770312" y="0"/>
                    </a:cubicBezTo>
                    <a:close/>
                  </a:path>
                </a:pathLst>
              </a:custGeom>
            </p:spPr>
          </p:pic>
          <p:grpSp>
            <p:nvGrpSpPr>
              <p:cNvPr id="9" name="组合 8">
                <a:extLst>
                  <a:ext uri="{FF2B5EF4-FFF2-40B4-BE49-F238E27FC236}">
                    <a16:creationId xmlns:a16="http://schemas.microsoft.com/office/drawing/2014/main" id="{7CC8CE82-15EB-0100-C588-C7D902F2BB96}"/>
                  </a:ext>
                </a:extLst>
              </p:cNvPr>
              <p:cNvGrpSpPr/>
              <p:nvPr/>
            </p:nvGrpSpPr>
            <p:grpSpPr>
              <a:xfrm>
                <a:off x="503795" y="2692141"/>
                <a:ext cx="2070478" cy="2070476"/>
                <a:chOff x="1752735" y="879940"/>
                <a:chExt cx="2070478" cy="2070476"/>
              </a:xfrm>
            </p:grpSpPr>
            <p:sp>
              <p:nvSpPr>
                <p:cNvPr id="11" name="同心圆 185">
                  <a:extLst>
                    <a:ext uri="{FF2B5EF4-FFF2-40B4-BE49-F238E27FC236}">
                      <a16:creationId xmlns:a16="http://schemas.microsoft.com/office/drawing/2014/main" id="{2CA408A7-F5E7-5F98-302A-CD941963C46D}"/>
                    </a:ext>
                  </a:extLst>
                </p:cNvPr>
                <p:cNvSpPr/>
                <p:nvPr/>
              </p:nvSpPr>
              <p:spPr>
                <a:xfrm>
                  <a:off x="1752735" y="879940"/>
                  <a:ext cx="2070478" cy="2070476"/>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13" name="同心圆 186">
                  <a:extLst>
                    <a:ext uri="{FF2B5EF4-FFF2-40B4-BE49-F238E27FC236}">
                      <a16:creationId xmlns:a16="http://schemas.microsoft.com/office/drawing/2014/main" id="{D530DBCD-E58F-5A10-F144-3349FAD040FF}"/>
                    </a:ext>
                  </a:extLst>
                </p:cNvPr>
                <p:cNvSpPr/>
                <p:nvPr/>
              </p:nvSpPr>
              <p:spPr>
                <a:xfrm rot="9000000">
                  <a:off x="1850845" y="971517"/>
                  <a:ext cx="1884863" cy="1906298"/>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grpSp>
      <p:grpSp>
        <p:nvGrpSpPr>
          <p:cNvPr id="50" name="组合 49">
            <a:extLst>
              <a:ext uri="{FF2B5EF4-FFF2-40B4-BE49-F238E27FC236}">
                <a16:creationId xmlns:a16="http://schemas.microsoft.com/office/drawing/2014/main" id="{62198F4E-8EED-F76C-6EAF-C3539B5F084D}"/>
              </a:ext>
            </a:extLst>
          </p:cNvPr>
          <p:cNvGrpSpPr/>
          <p:nvPr/>
        </p:nvGrpSpPr>
        <p:grpSpPr>
          <a:xfrm>
            <a:off x="7324071" y="1891577"/>
            <a:ext cx="2160000" cy="3361110"/>
            <a:chOff x="7358511" y="2643567"/>
            <a:chExt cx="2160000" cy="3361110"/>
          </a:xfrm>
        </p:grpSpPr>
        <p:sp>
          <p:nvSpPr>
            <p:cNvPr id="89" name="六边形 88">
              <a:extLst>
                <a:ext uri="{FF2B5EF4-FFF2-40B4-BE49-F238E27FC236}">
                  <a16:creationId xmlns:a16="http://schemas.microsoft.com/office/drawing/2014/main" id="{29930433-CF09-4A93-BEFA-65404FA640FC}"/>
                </a:ext>
              </a:extLst>
            </p:cNvPr>
            <p:cNvSpPr/>
            <p:nvPr/>
          </p:nvSpPr>
          <p:spPr>
            <a:xfrm>
              <a:off x="7552027" y="5165216"/>
              <a:ext cx="1801837" cy="505952"/>
            </a:xfrm>
            <a:prstGeom prst="hexagon">
              <a:avLst/>
            </a:pr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等腰三角形 15">
              <a:extLst>
                <a:ext uri="{FF2B5EF4-FFF2-40B4-BE49-F238E27FC236}">
                  <a16:creationId xmlns:a16="http://schemas.microsoft.com/office/drawing/2014/main" id="{42325EEC-DADD-4A42-AC50-018D380C6B24}"/>
                </a:ext>
              </a:extLst>
            </p:cNvPr>
            <p:cNvSpPr>
              <a:spLocks noChangeArrowheads="1"/>
            </p:cNvSpPr>
            <p:nvPr/>
          </p:nvSpPr>
          <p:spPr bwMode="auto">
            <a:xfrm flipV="1">
              <a:off x="8289414" y="4901317"/>
              <a:ext cx="287338" cy="192087"/>
            </a:xfrm>
            <a:prstGeom prst="triangle">
              <a:avLst>
                <a:gd name="adj" fmla="val 50000"/>
              </a:avLst>
            </a:prstGeom>
            <a:solidFill>
              <a:srgbClr val="0070C0"/>
            </a:solidFill>
            <a:ln>
              <a:noFill/>
            </a:ln>
          </p:spPr>
          <p:txBody>
            <a:bodyPr anchor="ctr"/>
            <a:lstStyle/>
            <a:p>
              <a:pPr algn="ctr"/>
              <a:endParaRPr lang="zh-CN" altLang="zh-CN" sz="2400">
                <a:latin typeface="微软雅黑" pitchFamily="34" charset="-122"/>
                <a:ea typeface="微软雅黑" pitchFamily="34" charset="-122"/>
                <a:sym typeface="方正兰亭黑_GBK" pitchFamily="2" charset="-122"/>
              </a:endParaRPr>
            </a:p>
          </p:txBody>
        </p:sp>
        <p:sp>
          <p:nvSpPr>
            <p:cNvPr id="92" name="Rectangle 59">
              <a:extLst>
                <a:ext uri="{FF2B5EF4-FFF2-40B4-BE49-F238E27FC236}">
                  <a16:creationId xmlns:a16="http://schemas.microsoft.com/office/drawing/2014/main" id="{1836405A-1C55-4779-A18B-AB38D5D149C0}"/>
                </a:ext>
              </a:extLst>
            </p:cNvPr>
            <p:cNvSpPr>
              <a:spLocks noChangeArrowheads="1"/>
            </p:cNvSpPr>
            <p:nvPr/>
          </p:nvSpPr>
          <p:spPr bwMode="auto">
            <a:xfrm>
              <a:off x="7573160" y="5698290"/>
              <a:ext cx="17668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r>
                <a:rPr lang="zh-CN" altLang="en-US" sz="1400" b="1" dirty="0">
                  <a:latin typeface="微软雅黑" pitchFamily="34" charset="-122"/>
                  <a:ea typeface="微软雅黑" pitchFamily="34" charset="-122"/>
                  <a:sym typeface="方正兰亭黑_GBK" pitchFamily="2" charset="-122"/>
                </a:rPr>
                <a:t>队员</a:t>
              </a:r>
              <a:endParaRPr lang="en-US" sz="1400" b="1" dirty="0">
                <a:latin typeface="微软雅黑" pitchFamily="34" charset="-122"/>
                <a:ea typeface="微软雅黑" pitchFamily="34" charset="-122"/>
                <a:sym typeface="方正兰亭黑_GBK" pitchFamily="2" charset="-122"/>
              </a:endParaRPr>
            </a:p>
          </p:txBody>
        </p:sp>
        <p:sp>
          <p:nvSpPr>
            <p:cNvPr id="93" name="Rectangle 60">
              <a:extLst>
                <a:ext uri="{FF2B5EF4-FFF2-40B4-BE49-F238E27FC236}">
                  <a16:creationId xmlns:a16="http://schemas.microsoft.com/office/drawing/2014/main" id="{9678FB4C-F271-457E-AA93-516C8B242F2F}"/>
                </a:ext>
              </a:extLst>
            </p:cNvPr>
            <p:cNvSpPr>
              <a:spLocks noChangeArrowheads="1"/>
            </p:cNvSpPr>
            <p:nvPr/>
          </p:nvSpPr>
          <p:spPr bwMode="auto">
            <a:xfrm>
              <a:off x="7427402" y="5207848"/>
              <a:ext cx="20129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100" b="1" dirty="0">
                  <a:solidFill>
                    <a:schemeClr val="bg1"/>
                  </a:solidFill>
                  <a:latin typeface="微软雅黑" pitchFamily="34" charset="-122"/>
                  <a:ea typeface="微软雅黑" pitchFamily="34" charset="-122"/>
                  <a:sym typeface="Calibri" pitchFamily="34" charset="0"/>
                </a:rPr>
                <a:t>李炳霖</a:t>
              </a:r>
              <a:endParaRPr lang="en-US" altLang="zh-CN" sz="2100" b="1" dirty="0">
                <a:solidFill>
                  <a:schemeClr val="bg1"/>
                </a:solidFill>
                <a:latin typeface="微软雅黑" pitchFamily="34" charset="-122"/>
                <a:ea typeface="微软雅黑" pitchFamily="34" charset="-122"/>
                <a:sym typeface="Calibri" pitchFamily="34" charset="0"/>
              </a:endParaRPr>
            </a:p>
          </p:txBody>
        </p:sp>
        <p:grpSp>
          <p:nvGrpSpPr>
            <p:cNvPr id="16" name="组合 15">
              <a:extLst>
                <a:ext uri="{FF2B5EF4-FFF2-40B4-BE49-F238E27FC236}">
                  <a16:creationId xmlns:a16="http://schemas.microsoft.com/office/drawing/2014/main" id="{B902306F-8F42-82AC-7EF4-63545CCBFCA6}"/>
                </a:ext>
              </a:extLst>
            </p:cNvPr>
            <p:cNvGrpSpPr/>
            <p:nvPr/>
          </p:nvGrpSpPr>
          <p:grpSpPr>
            <a:xfrm>
              <a:off x="7358511" y="2643567"/>
              <a:ext cx="2160000" cy="2160000"/>
              <a:chOff x="503795" y="2692141"/>
              <a:chExt cx="2070478" cy="2070476"/>
            </a:xfrm>
          </p:grpSpPr>
          <p:grpSp>
            <p:nvGrpSpPr>
              <p:cNvPr id="17" name="组合 16">
                <a:extLst>
                  <a:ext uri="{FF2B5EF4-FFF2-40B4-BE49-F238E27FC236}">
                    <a16:creationId xmlns:a16="http://schemas.microsoft.com/office/drawing/2014/main" id="{61D18468-981D-8B3E-D76A-3A3C69B68D0B}"/>
                  </a:ext>
                </a:extLst>
              </p:cNvPr>
              <p:cNvGrpSpPr/>
              <p:nvPr/>
            </p:nvGrpSpPr>
            <p:grpSpPr>
              <a:xfrm>
                <a:off x="503795" y="2741077"/>
                <a:ext cx="1972605" cy="1972605"/>
                <a:chOff x="304800" y="673100"/>
                <a:chExt cx="4000500" cy="4000500"/>
              </a:xfrm>
              <a:effectLst>
                <a:outerShdw blurRad="444500" dist="254000" dir="8100000" algn="tr" rotWithShape="0">
                  <a:prstClr val="black">
                    <a:alpha val="50000"/>
                  </a:prstClr>
                </a:outerShdw>
              </a:effectLst>
            </p:grpSpPr>
            <p:sp>
              <p:nvSpPr>
                <p:cNvPr id="23" name="同心圆 149">
                  <a:extLst>
                    <a:ext uri="{FF2B5EF4-FFF2-40B4-BE49-F238E27FC236}">
                      <a16:creationId xmlns:a16="http://schemas.microsoft.com/office/drawing/2014/main" id="{FEE03326-B758-F63F-F243-63D5B38C1A41}"/>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4" name="椭圆 23">
                  <a:extLst>
                    <a:ext uri="{FF2B5EF4-FFF2-40B4-BE49-F238E27FC236}">
                      <a16:creationId xmlns:a16="http://schemas.microsoft.com/office/drawing/2014/main" id="{A3D8573F-3680-63DE-3125-390FE591195B}"/>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pic>
            <p:nvPicPr>
              <p:cNvPr id="18" name="图片 17">
                <a:extLst>
                  <a:ext uri="{FF2B5EF4-FFF2-40B4-BE49-F238E27FC236}">
                    <a16:creationId xmlns:a16="http://schemas.microsoft.com/office/drawing/2014/main" id="{40478D18-680A-4554-B60F-E2FA93834836}"/>
                  </a:ext>
                </a:extLst>
              </p:cNvPr>
              <p:cNvPicPr>
                <a:picLocks noChangeAspect="1"/>
              </p:cNvPicPr>
              <p:nvPr/>
            </p:nvPicPr>
            <p:blipFill>
              <a:blip r:embed="rId4">
                <a:extLst>
                  <a:ext uri="{28A0092B-C50C-407E-A947-70E740481C1C}">
                    <a14:useLocalDpi xmlns:a14="http://schemas.microsoft.com/office/drawing/2010/main" val="0"/>
                  </a:ext>
                </a:extLst>
              </a:blip>
              <a:srcRect t="5061" b="5061"/>
              <a:stretch/>
            </p:blipFill>
            <p:spPr>
              <a:xfrm>
                <a:off x="751428" y="2763519"/>
                <a:ext cx="1575212" cy="1886338"/>
              </a:xfrm>
              <a:custGeom>
                <a:avLst/>
                <a:gdLst>
                  <a:gd name="connsiteX0" fmla="*/ 770312 w 1575212"/>
                  <a:gd name="connsiteY0" fmla="*/ 0 h 1886338"/>
                  <a:gd name="connsiteX1" fmla="*/ 1552470 w 1575212"/>
                  <a:gd name="connsiteY1" fmla="*/ 415870 h 1886338"/>
                  <a:gd name="connsiteX2" fmla="*/ 1575212 w 1575212"/>
                  <a:gd name="connsiteY2" fmla="*/ 453305 h 1886338"/>
                  <a:gd name="connsiteX3" fmla="*/ 1575212 w 1575212"/>
                  <a:gd name="connsiteY3" fmla="*/ 1433196 h 1886338"/>
                  <a:gd name="connsiteX4" fmla="*/ 1552470 w 1575212"/>
                  <a:gd name="connsiteY4" fmla="*/ 1470630 h 1886338"/>
                  <a:gd name="connsiteX5" fmla="*/ 866754 w 1575212"/>
                  <a:gd name="connsiteY5" fmla="*/ 1881630 h 1886338"/>
                  <a:gd name="connsiteX6" fmla="*/ 773520 w 1575212"/>
                  <a:gd name="connsiteY6" fmla="*/ 1886338 h 1886338"/>
                  <a:gd name="connsiteX7" fmla="*/ 767104 w 1575212"/>
                  <a:gd name="connsiteY7" fmla="*/ 1886338 h 1886338"/>
                  <a:gd name="connsiteX8" fmla="*/ 673870 w 1575212"/>
                  <a:gd name="connsiteY8" fmla="*/ 1881630 h 1886338"/>
                  <a:gd name="connsiteX9" fmla="*/ 103334 w 1575212"/>
                  <a:gd name="connsiteY9" fmla="*/ 1610229 h 1886338"/>
                  <a:gd name="connsiteX10" fmla="*/ 0 w 1575212"/>
                  <a:gd name="connsiteY10" fmla="*/ 1484988 h 1886338"/>
                  <a:gd name="connsiteX11" fmla="*/ 0 w 1575212"/>
                  <a:gd name="connsiteY11" fmla="*/ 401513 h 1886338"/>
                  <a:gd name="connsiteX12" fmla="*/ 103334 w 1575212"/>
                  <a:gd name="connsiteY12" fmla="*/ 276271 h 1886338"/>
                  <a:gd name="connsiteX13" fmla="*/ 770312 w 1575212"/>
                  <a:gd name="connsiteY13" fmla="*/ 0 h 188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5212" h="1886338">
                    <a:moveTo>
                      <a:pt x="770312" y="0"/>
                    </a:moveTo>
                    <a:cubicBezTo>
                      <a:pt x="1095902" y="0"/>
                      <a:pt x="1382961" y="164964"/>
                      <a:pt x="1552470" y="415870"/>
                    </a:cubicBezTo>
                    <a:lnTo>
                      <a:pt x="1575212" y="453305"/>
                    </a:lnTo>
                    <a:lnTo>
                      <a:pt x="1575212" y="1433196"/>
                    </a:lnTo>
                    <a:lnTo>
                      <a:pt x="1552470" y="1470630"/>
                    </a:lnTo>
                    <a:cubicBezTo>
                      <a:pt x="1399912" y="1696446"/>
                      <a:pt x="1152138" y="1852648"/>
                      <a:pt x="866754" y="1881630"/>
                    </a:cubicBezTo>
                    <a:lnTo>
                      <a:pt x="773520" y="1886338"/>
                    </a:lnTo>
                    <a:lnTo>
                      <a:pt x="767104" y="1886338"/>
                    </a:lnTo>
                    <a:lnTo>
                      <a:pt x="673870" y="1881630"/>
                    </a:lnTo>
                    <a:cubicBezTo>
                      <a:pt x="451905" y="1859088"/>
                      <a:pt x="252691" y="1759586"/>
                      <a:pt x="103334" y="1610229"/>
                    </a:cubicBezTo>
                    <a:lnTo>
                      <a:pt x="0" y="1484988"/>
                    </a:lnTo>
                    <a:lnTo>
                      <a:pt x="0" y="401513"/>
                    </a:lnTo>
                    <a:lnTo>
                      <a:pt x="103334" y="276271"/>
                    </a:lnTo>
                    <a:cubicBezTo>
                      <a:pt x="274028" y="105577"/>
                      <a:pt x="509841" y="0"/>
                      <a:pt x="770312" y="0"/>
                    </a:cubicBezTo>
                    <a:close/>
                  </a:path>
                </a:pathLst>
              </a:custGeom>
            </p:spPr>
          </p:pic>
          <p:grpSp>
            <p:nvGrpSpPr>
              <p:cNvPr id="19" name="组合 18">
                <a:extLst>
                  <a:ext uri="{FF2B5EF4-FFF2-40B4-BE49-F238E27FC236}">
                    <a16:creationId xmlns:a16="http://schemas.microsoft.com/office/drawing/2014/main" id="{02DBE9EF-274C-5647-FC1C-D72B4A6BBD7E}"/>
                  </a:ext>
                </a:extLst>
              </p:cNvPr>
              <p:cNvGrpSpPr/>
              <p:nvPr/>
            </p:nvGrpSpPr>
            <p:grpSpPr>
              <a:xfrm>
                <a:off x="503795" y="2692141"/>
                <a:ext cx="2070478" cy="2070476"/>
                <a:chOff x="1752735" y="879940"/>
                <a:chExt cx="2070478" cy="2070476"/>
              </a:xfrm>
            </p:grpSpPr>
            <p:sp>
              <p:nvSpPr>
                <p:cNvPr id="20" name="同心圆 185">
                  <a:extLst>
                    <a:ext uri="{FF2B5EF4-FFF2-40B4-BE49-F238E27FC236}">
                      <a16:creationId xmlns:a16="http://schemas.microsoft.com/office/drawing/2014/main" id="{1A528973-D110-B6F3-31BA-D1BBB841459C}"/>
                    </a:ext>
                  </a:extLst>
                </p:cNvPr>
                <p:cNvSpPr/>
                <p:nvPr/>
              </p:nvSpPr>
              <p:spPr>
                <a:xfrm>
                  <a:off x="1752735" y="879940"/>
                  <a:ext cx="2070478" cy="2070476"/>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2" name="同心圆 186">
                  <a:extLst>
                    <a:ext uri="{FF2B5EF4-FFF2-40B4-BE49-F238E27FC236}">
                      <a16:creationId xmlns:a16="http://schemas.microsoft.com/office/drawing/2014/main" id="{78CE6762-1BFE-7A5E-2288-F5DF32502C56}"/>
                    </a:ext>
                  </a:extLst>
                </p:cNvPr>
                <p:cNvSpPr/>
                <p:nvPr/>
              </p:nvSpPr>
              <p:spPr>
                <a:xfrm rot="9000000">
                  <a:off x="1850845" y="971517"/>
                  <a:ext cx="1884863" cy="1906298"/>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grpSp>
      <p:grpSp>
        <p:nvGrpSpPr>
          <p:cNvPr id="49" name="组合 48">
            <a:extLst>
              <a:ext uri="{FF2B5EF4-FFF2-40B4-BE49-F238E27FC236}">
                <a16:creationId xmlns:a16="http://schemas.microsoft.com/office/drawing/2014/main" id="{059737A8-4CEE-DC81-8E2E-FB3A5EFC29CC}"/>
              </a:ext>
            </a:extLst>
          </p:cNvPr>
          <p:cNvGrpSpPr/>
          <p:nvPr/>
        </p:nvGrpSpPr>
        <p:grpSpPr>
          <a:xfrm>
            <a:off x="5021221" y="1891577"/>
            <a:ext cx="2160000" cy="3361110"/>
            <a:chOff x="4986091" y="2643567"/>
            <a:chExt cx="2160000" cy="3361110"/>
          </a:xfrm>
        </p:grpSpPr>
        <p:sp>
          <p:nvSpPr>
            <p:cNvPr id="21" name="六边形 20">
              <a:extLst>
                <a:ext uri="{FF2B5EF4-FFF2-40B4-BE49-F238E27FC236}">
                  <a16:creationId xmlns:a16="http://schemas.microsoft.com/office/drawing/2014/main" id="{942B8F0B-6DEC-496C-94A6-327F4EB3D33B}"/>
                </a:ext>
              </a:extLst>
            </p:cNvPr>
            <p:cNvSpPr/>
            <p:nvPr/>
          </p:nvSpPr>
          <p:spPr>
            <a:xfrm>
              <a:off x="5176312" y="5165216"/>
              <a:ext cx="1801837" cy="505952"/>
            </a:xfrm>
            <a:prstGeom prst="hexagon">
              <a:avLst/>
            </a:pr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15">
              <a:extLst>
                <a:ext uri="{FF2B5EF4-FFF2-40B4-BE49-F238E27FC236}">
                  <a16:creationId xmlns:a16="http://schemas.microsoft.com/office/drawing/2014/main" id="{9C9A1E5E-FFA7-488A-9B16-5CE3E0AFA047}"/>
                </a:ext>
              </a:extLst>
            </p:cNvPr>
            <p:cNvSpPr>
              <a:spLocks noChangeArrowheads="1"/>
            </p:cNvSpPr>
            <p:nvPr/>
          </p:nvSpPr>
          <p:spPr bwMode="auto">
            <a:xfrm flipV="1">
              <a:off x="5913699" y="4901317"/>
              <a:ext cx="287338" cy="192087"/>
            </a:xfrm>
            <a:prstGeom prst="triangle">
              <a:avLst>
                <a:gd name="adj" fmla="val 50000"/>
              </a:avLst>
            </a:prstGeom>
            <a:solidFill>
              <a:srgbClr val="0070C0"/>
            </a:solidFill>
            <a:ln>
              <a:noFill/>
            </a:ln>
          </p:spPr>
          <p:txBody>
            <a:bodyPr anchor="ctr"/>
            <a:lstStyle/>
            <a:p>
              <a:pPr algn="ctr"/>
              <a:endParaRPr lang="zh-CN" altLang="zh-CN" sz="2400">
                <a:latin typeface="微软雅黑" pitchFamily="34" charset="-122"/>
                <a:ea typeface="微软雅黑" pitchFamily="34" charset="-122"/>
                <a:sym typeface="方正兰亭黑_GBK" pitchFamily="2" charset="-122"/>
              </a:endParaRPr>
            </a:p>
          </p:txBody>
        </p:sp>
        <p:sp>
          <p:nvSpPr>
            <p:cNvPr id="41" name="Rectangle 59">
              <a:extLst>
                <a:ext uri="{FF2B5EF4-FFF2-40B4-BE49-F238E27FC236}">
                  <a16:creationId xmlns:a16="http://schemas.microsoft.com/office/drawing/2014/main" id="{C3392FDC-9FD1-4E9A-85A2-465098FF024F}"/>
                </a:ext>
              </a:extLst>
            </p:cNvPr>
            <p:cNvSpPr>
              <a:spLocks noChangeArrowheads="1"/>
            </p:cNvSpPr>
            <p:nvPr/>
          </p:nvSpPr>
          <p:spPr bwMode="auto">
            <a:xfrm>
              <a:off x="5178395" y="5698290"/>
              <a:ext cx="17668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r>
                <a:rPr lang="zh-CN" altLang="en-US" sz="1400" b="1" dirty="0">
                  <a:latin typeface="微软雅黑" pitchFamily="34" charset="-122"/>
                  <a:ea typeface="微软雅黑" pitchFamily="34" charset="-122"/>
                  <a:sym typeface="方正兰亭黑_GBK" pitchFamily="2" charset="-122"/>
                </a:rPr>
                <a:t>队员</a:t>
              </a:r>
              <a:endParaRPr lang="en-US" sz="1400" b="1" dirty="0">
                <a:latin typeface="微软雅黑" pitchFamily="34" charset="-122"/>
                <a:ea typeface="微软雅黑" pitchFamily="34" charset="-122"/>
                <a:sym typeface="方正兰亭黑_GBK" pitchFamily="2" charset="-122"/>
              </a:endParaRPr>
            </a:p>
          </p:txBody>
        </p:sp>
        <p:sp>
          <p:nvSpPr>
            <p:cNvPr id="42" name="Rectangle 60">
              <a:extLst>
                <a:ext uri="{FF2B5EF4-FFF2-40B4-BE49-F238E27FC236}">
                  <a16:creationId xmlns:a16="http://schemas.microsoft.com/office/drawing/2014/main" id="{49CBB4CB-478C-4610-8DBF-916895974611}"/>
                </a:ext>
              </a:extLst>
            </p:cNvPr>
            <p:cNvSpPr>
              <a:spLocks noChangeArrowheads="1"/>
            </p:cNvSpPr>
            <p:nvPr/>
          </p:nvSpPr>
          <p:spPr bwMode="auto">
            <a:xfrm>
              <a:off x="5051687" y="5207848"/>
              <a:ext cx="20129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100" b="1" dirty="0">
                  <a:solidFill>
                    <a:schemeClr val="bg1"/>
                  </a:solidFill>
                  <a:latin typeface="微软雅黑" pitchFamily="34" charset="-122"/>
                  <a:ea typeface="微软雅黑" pitchFamily="34" charset="-122"/>
                  <a:sym typeface="Calibri" pitchFamily="34" charset="0"/>
                </a:rPr>
                <a:t>翟亚雷</a:t>
              </a:r>
              <a:endParaRPr lang="en-US" altLang="zh-CN" sz="2100" b="1" dirty="0">
                <a:solidFill>
                  <a:schemeClr val="bg1"/>
                </a:solidFill>
                <a:latin typeface="微软雅黑" pitchFamily="34" charset="-122"/>
                <a:ea typeface="微软雅黑" pitchFamily="34" charset="-122"/>
                <a:sym typeface="Calibri" pitchFamily="34" charset="0"/>
              </a:endParaRPr>
            </a:p>
          </p:txBody>
        </p:sp>
        <p:grpSp>
          <p:nvGrpSpPr>
            <p:cNvPr id="28" name="组合 27">
              <a:extLst>
                <a:ext uri="{FF2B5EF4-FFF2-40B4-BE49-F238E27FC236}">
                  <a16:creationId xmlns:a16="http://schemas.microsoft.com/office/drawing/2014/main" id="{B4E0D55D-E70F-1888-D97E-D89DA66DB7B3}"/>
                </a:ext>
              </a:extLst>
            </p:cNvPr>
            <p:cNvGrpSpPr/>
            <p:nvPr/>
          </p:nvGrpSpPr>
          <p:grpSpPr>
            <a:xfrm>
              <a:off x="4986091" y="2643567"/>
              <a:ext cx="2160000" cy="2160000"/>
              <a:chOff x="503795" y="2692141"/>
              <a:chExt cx="2070478" cy="2070476"/>
            </a:xfrm>
          </p:grpSpPr>
          <p:grpSp>
            <p:nvGrpSpPr>
              <p:cNvPr id="29" name="组合 28">
                <a:extLst>
                  <a:ext uri="{FF2B5EF4-FFF2-40B4-BE49-F238E27FC236}">
                    <a16:creationId xmlns:a16="http://schemas.microsoft.com/office/drawing/2014/main" id="{50533712-918F-DD30-DAEA-29329A1A1D13}"/>
                  </a:ext>
                </a:extLst>
              </p:cNvPr>
              <p:cNvGrpSpPr/>
              <p:nvPr/>
            </p:nvGrpSpPr>
            <p:grpSpPr>
              <a:xfrm>
                <a:off x="503795" y="2741077"/>
                <a:ext cx="1972605" cy="1972605"/>
                <a:chOff x="304800" y="673100"/>
                <a:chExt cx="4000500" cy="4000500"/>
              </a:xfrm>
              <a:effectLst>
                <a:outerShdw blurRad="444500" dist="254000" dir="8100000" algn="tr" rotWithShape="0">
                  <a:prstClr val="black">
                    <a:alpha val="50000"/>
                  </a:prstClr>
                </a:outerShdw>
              </a:effectLst>
            </p:grpSpPr>
            <p:sp>
              <p:nvSpPr>
                <p:cNvPr id="34" name="同心圆 149">
                  <a:extLst>
                    <a:ext uri="{FF2B5EF4-FFF2-40B4-BE49-F238E27FC236}">
                      <a16:creationId xmlns:a16="http://schemas.microsoft.com/office/drawing/2014/main" id="{15F0AD90-A3F9-61A9-58E5-95F8E2F1F4B2}"/>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5" name="椭圆 34">
                  <a:extLst>
                    <a:ext uri="{FF2B5EF4-FFF2-40B4-BE49-F238E27FC236}">
                      <a16:creationId xmlns:a16="http://schemas.microsoft.com/office/drawing/2014/main" id="{3D9A5C96-A246-BAB2-F8FC-9848CEA1EDEF}"/>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pic>
            <p:nvPicPr>
              <p:cNvPr id="30" name="图片 29">
                <a:extLst>
                  <a:ext uri="{FF2B5EF4-FFF2-40B4-BE49-F238E27FC236}">
                    <a16:creationId xmlns:a16="http://schemas.microsoft.com/office/drawing/2014/main" id="{E9F64E3D-3A6B-2056-CE7D-66D9C170E01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216" b="2216"/>
              <a:stretch/>
            </p:blipFill>
            <p:spPr>
              <a:xfrm>
                <a:off x="844382" y="2912702"/>
                <a:ext cx="1376463" cy="1648329"/>
              </a:xfrm>
              <a:custGeom>
                <a:avLst/>
                <a:gdLst>
                  <a:gd name="connsiteX0" fmla="*/ 770312 w 1575212"/>
                  <a:gd name="connsiteY0" fmla="*/ 0 h 1886338"/>
                  <a:gd name="connsiteX1" fmla="*/ 1552470 w 1575212"/>
                  <a:gd name="connsiteY1" fmla="*/ 415870 h 1886338"/>
                  <a:gd name="connsiteX2" fmla="*/ 1575212 w 1575212"/>
                  <a:gd name="connsiteY2" fmla="*/ 453305 h 1886338"/>
                  <a:gd name="connsiteX3" fmla="*/ 1575212 w 1575212"/>
                  <a:gd name="connsiteY3" fmla="*/ 1433196 h 1886338"/>
                  <a:gd name="connsiteX4" fmla="*/ 1552470 w 1575212"/>
                  <a:gd name="connsiteY4" fmla="*/ 1470630 h 1886338"/>
                  <a:gd name="connsiteX5" fmla="*/ 866754 w 1575212"/>
                  <a:gd name="connsiteY5" fmla="*/ 1881630 h 1886338"/>
                  <a:gd name="connsiteX6" fmla="*/ 773520 w 1575212"/>
                  <a:gd name="connsiteY6" fmla="*/ 1886338 h 1886338"/>
                  <a:gd name="connsiteX7" fmla="*/ 767104 w 1575212"/>
                  <a:gd name="connsiteY7" fmla="*/ 1886338 h 1886338"/>
                  <a:gd name="connsiteX8" fmla="*/ 673870 w 1575212"/>
                  <a:gd name="connsiteY8" fmla="*/ 1881630 h 1886338"/>
                  <a:gd name="connsiteX9" fmla="*/ 103334 w 1575212"/>
                  <a:gd name="connsiteY9" fmla="*/ 1610229 h 1886338"/>
                  <a:gd name="connsiteX10" fmla="*/ 0 w 1575212"/>
                  <a:gd name="connsiteY10" fmla="*/ 1484988 h 1886338"/>
                  <a:gd name="connsiteX11" fmla="*/ 0 w 1575212"/>
                  <a:gd name="connsiteY11" fmla="*/ 401513 h 1886338"/>
                  <a:gd name="connsiteX12" fmla="*/ 103334 w 1575212"/>
                  <a:gd name="connsiteY12" fmla="*/ 276271 h 1886338"/>
                  <a:gd name="connsiteX13" fmla="*/ 770312 w 1575212"/>
                  <a:gd name="connsiteY13" fmla="*/ 0 h 188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5212" h="1886338">
                    <a:moveTo>
                      <a:pt x="770312" y="0"/>
                    </a:moveTo>
                    <a:cubicBezTo>
                      <a:pt x="1095902" y="0"/>
                      <a:pt x="1382961" y="164964"/>
                      <a:pt x="1552470" y="415870"/>
                    </a:cubicBezTo>
                    <a:lnTo>
                      <a:pt x="1575212" y="453305"/>
                    </a:lnTo>
                    <a:lnTo>
                      <a:pt x="1575212" y="1433196"/>
                    </a:lnTo>
                    <a:lnTo>
                      <a:pt x="1552470" y="1470630"/>
                    </a:lnTo>
                    <a:cubicBezTo>
                      <a:pt x="1399912" y="1696446"/>
                      <a:pt x="1152138" y="1852648"/>
                      <a:pt x="866754" y="1881630"/>
                    </a:cubicBezTo>
                    <a:lnTo>
                      <a:pt x="773520" y="1886338"/>
                    </a:lnTo>
                    <a:lnTo>
                      <a:pt x="767104" y="1886338"/>
                    </a:lnTo>
                    <a:lnTo>
                      <a:pt x="673870" y="1881630"/>
                    </a:lnTo>
                    <a:cubicBezTo>
                      <a:pt x="451905" y="1859088"/>
                      <a:pt x="252691" y="1759586"/>
                      <a:pt x="103334" y="1610229"/>
                    </a:cubicBezTo>
                    <a:lnTo>
                      <a:pt x="0" y="1484988"/>
                    </a:lnTo>
                    <a:lnTo>
                      <a:pt x="0" y="401513"/>
                    </a:lnTo>
                    <a:lnTo>
                      <a:pt x="103334" y="276271"/>
                    </a:lnTo>
                    <a:cubicBezTo>
                      <a:pt x="274028" y="105577"/>
                      <a:pt x="509841" y="0"/>
                      <a:pt x="770312" y="0"/>
                    </a:cubicBezTo>
                    <a:close/>
                  </a:path>
                </a:pathLst>
              </a:custGeom>
            </p:spPr>
          </p:pic>
          <p:grpSp>
            <p:nvGrpSpPr>
              <p:cNvPr id="31" name="组合 30">
                <a:extLst>
                  <a:ext uri="{FF2B5EF4-FFF2-40B4-BE49-F238E27FC236}">
                    <a16:creationId xmlns:a16="http://schemas.microsoft.com/office/drawing/2014/main" id="{80CFBD2B-0806-ADD6-714E-BAA43F4B832C}"/>
                  </a:ext>
                </a:extLst>
              </p:cNvPr>
              <p:cNvGrpSpPr/>
              <p:nvPr/>
            </p:nvGrpSpPr>
            <p:grpSpPr>
              <a:xfrm>
                <a:off x="503795" y="2692141"/>
                <a:ext cx="2070478" cy="2070476"/>
                <a:chOff x="1752735" y="879940"/>
                <a:chExt cx="2070478" cy="2070476"/>
              </a:xfrm>
            </p:grpSpPr>
            <p:sp>
              <p:nvSpPr>
                <p:cNvPr id="32" name="同心圆 185">
                  <a:extLst>
                    <a:ext uri="{FF2B5EF4-FFF2-40B4-BE49-F238E27FC236}">
                      <a16:creationId xmlns:a16="http://schemas.microsoft.com/office/drawing/2014/main" id="{96865463-945C-9A52-12D3-E6779A13C2DB}"/>
                    </a:ext>
                  </a:extLst>
                </p:cNvPr>
                <p:cNvSpPr/>
                <p:nvPr/>
              </p:nvSpPr>
              <p:spPr>
                <a:xfrm>
                  <a:off x="1752735" y="879940"/>
                  <a:ext cx="2070478" cy="2070476"/>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3" name="同心圆 186">
                  <a:extLst>
                    <a:ext uri="{FF2B5EF4-FFF2-40B4-BE49-F238E27FC236}">
                      <a16:creationId xmlns:a16="http://schemas.microsoft.com/office/drawing/2014/main" id="{F2EBFE11-0596-091F-DC1B-105D331B9A53}"/>
                    </a:ext>
                  </a:extLst>
                </p:cNvPr>
                <p:cNvSpPr/>
                <p:nvPr/>
              </p:nvSpPr>
              <p:spPr>
                <a:xfrm rot="9000000">
                  <a:off x="1850845" y="971517"/>
                  <a:ext cx="1884863" cy="1906298"/>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grpSp>
      <p:grpSp>
        <p:nvGrpSpPr>
          <p:cNvPr id="51" name="组合 50">
            <a:extLst>
              <a:ext uri="{FF2B5EF4-FFF2-40B4-BE49-F238E27FC236}">
                <a16:creationId xmlns:a16="http://schemas.microsoft.com/office/drawing/2014/main" id="{BE28CC7A-8DF0-BA39-0390-A18D00803D4D}"/>
              </a:ext>
            </a:extLst>
          </p:cNvPr>
          <p:cNvGrpSpPr/>
          <p:nvPr/>
        </p:nvGrpSpPr>
        <p:grpSpPr>
          <a:xfrm>
            <a:off x="9626922" y="1891577"/>
            <a:ext cx="2160000" cy="3361110"/>
            <a:chOff x="9648694" y="2643567"/>
            <a:chExt cx="2160000" cy="3361110"/>
          </a:xfrm>
        </p:grpSpPr>
        <p:sp>
          <p:nvSpPr>
            <p:cNvPr id="102" name="六边形 101">
              <a:extLst>
                <a:ext uri="{FF2B5EF4-FFF2-40B4-BE49-F238E27FC236}">
                  <a16:creationId xmlns:a16="http://schemas.microsoft.com/office/drawing/2014/main" id="{99945BAE-70EF-4C33-9FF2-0F096EF568C8}"/>
                </a:ext>
              </a:extLst>
            </p:cNvPr>
            <p:cNvSpPr/>
            <p:nvPr/>
          </p:nvSpPr>
          <p:spPr>
            <a:xfrm>
              <a:off x="9843406" y="5165216"/>
              <a:ext cx="1801837" cy="505952"/>
            </a:xfrm>
            <a:prstGeom prst="hexagon">
              <a:avLst/>
            </a:pr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等腰三角形 15">
              <a:extLst>
                <a:ext uri="{FF2B5EF4-FFF2-40B4-BE49-F238E27FC236}">
                  <a16:creationId xmlns:a16="http://schemas.microsoft.com/office/drawing/2014/main" id="{2610C5BC-D60A-4CCC-91BC-8A3AEC1A3AF0}"/>
                </a:ext>
              </a:extLst>
            </p:cNvPr>
            <p:cNvSpPr>
              <a:spLocks noChangeArrowheads="1"/>
            </p:cNvSpPr>
            <p:nvPr/>
          </p:nvSpPr>
          <p:spPr bwMode="auto">
            <a:xfrm flipV="1">
              <a:off x="10580793" y="4901317"/>
              <a:ext cx="287338" cy="192087"/>
            </a:xfrm>
            <a:prstGeom prst="triangle">
              <a:avLst>
                <a:gd name="adj" fmla="val 50000"/>
              </a:avLst>
            </a:prstGeom>
            <a:solidFill>
              <a:srgbClr val="0070C0"/>
            </a:solidFill>
            <a:ln>
              <a:noFill/>
            </a:ln>
          </p:spPr>
          <p:txBody>
            <a:bodyPr anchor="ctr"/>
            <a:lstStyle/>
            <a:p>
              <a:pPr algn="ctr"/>
              <a:endParaRPr lang="zh-CN" altLang="zh-CN" sz="2400">
                <a:latin typeface="微软雅黑" pitchFamily="34" charset="-122"/>
                <a:ea typeface="微软雅黑" pitchFamily="34" charset="-122"/>
                <a:sym typeface="方正兰亭黑_GBK" pitchFamily="2" charset="-122"/>
              </a:endParaRPr>
            </a:p>
          </p:txBody>
        </p:sp>
        <p:sp>
          <p:nvSpPr>
            <p:cNvPr id="105" name="Rectangle 59">
              <a:extLst>
                <a:ext uri="{FF2B5EF4-FFF2-40B4-BE49-F238E27FC236}">
                  <a16:creationId xmlns:a16="http://schemas.microsoft.com/office/drawing/2014/main" id="{83DB3A43-D2AD-4CBF-AD43-FD2D0D1ED69B}"/>
                </a:ext>
              </a:extLst>
            </p:cNvPr>
            <p:cNvSpPr>
              <a:spLocks noChangeArrowheads="1"/>
            </p:cNvSpPr>
            <p:nvPr/>
          </p:nvSpPr>
          <p:spPr bwMode="auto">
            <a:xfrm>
              <a:off x="9835964" y="5698290"/>
              <a:ext cx="17668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r>
                <a:rPr lang="zh-CN" altLang="en-US" sz="1400" b="1" dirty="0">
                  <a:latin typeface="微软雅黑" pitchFamily="34" charset="-122"/>
                  <a:ea typeface="微软雅黑" pitchFamily="34" charset="-122"/>
                  <a:sym typeface="方正兰亭黑_GBK" pitchFamily="2" charset="-122"/>
                </a:rPr>
                <a:t>队员</a:t>
              </a:r>
              <a:endParaRPr lang="en-US" sz="1400" b="1" dirty="0">
                <a:latin typeface="微软雅黑" pitchFamily="34" charset="-122"/>
                <a:ea typeface="微软雅黑" pitchFamily="34" charset="-122"/>
                <a:sym typeface="方正兰亭黑_GBK" pitchFamily="2" charset="-122"/>
              </a:endParaRPr>
            </a:p>
          </p:txBody>
        </p:sp>
        <p:sp>
          <p:nvSpPr>
            <p:cNvPr id="106" name="Rectangle 60">
              <a:extLst>
                <a:ext uri="{FF2B5EF4-FFF2-40B4-BE49-F238E27FC236}">
                  <a16:creationId xmlns:a16="http://schemas.microsoft.com/office/drawing/2014/main" id="{1DFFCCAF-8B81-4BF8-ABDF-7100575113C0}"/>
                </a:ext>
              </a:extLst>
            </p:cNvPr>
            <p:cNvSpPr>
              <a:spLocks noChangeArrowheads="1"/>
            </p:cNvSpPr>
            <p:nvPr/>
          </p:nvSpPr>
          <p:spPr bwMode="auto">
            <a:xfrm>
              <a:off x="9718781" y="5207848"/>
              <a:ext cx="20129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100" b="1" dirty="0">
                  <a:solidFill>
                    <a:schemeClr val="bg1"/>
                  </a:solidFill>
                  <a:latin typeface="微软雅黑" pitchFamily="34" charset="-122"/>
                  <a:ea typeface="微软雅黑" pitchFamily="34" charset="-122"/>
                  <a:sym typeface="Calibri" pitchFamily="34" charset="0"/>
                </a:rPr>
                <a:t>公娟</a:t>
              </a:r>
              <a:endParaRPr lang="en-US" altLang="zh-CN" sz="2100" b="1" dirty="0">
                <a:solidFill>
                  <a:schemeClr val="bg1"/>
                </a:solidFill>
                <a:latin typeface="微软雅黑" pitchFamily="34" charset="-122"/>
                <a:ea typeface="微软雅黑" pitchFamily="34" charset="-122"/>
                <a:sym typeface="Calibri" pitchFamily="34" charset="0"/>
              </a:endParaRPr>
            </a:p>
          </p:txBody>
        </p:sp>
        <p:grpSp>
          <p:nvGrpSpPr>
            <p:cNvPr id="36" name="组合 35">
              <a:extLst>
                <a:ext uri="{FF2B5EF4-FFF2-40B4-BE49-F238E27FC236}">
                  <a16:creationId xmlns:a16="http://schemas.microsoft.com/office/drawing/2014/main" id="{3CAFC53F-764E-3C05-D644-42938A45D1D9}"/>
                </a:ext>
              </a:extLst>
            </p:cNvPr>
            <p:cNvGrpSpPr/>
            <p:nvPr/>
          </p:nvGrpSpPr>
          <p:grpSpPr>
            <a:xfrm>
              <a:off x="9648694" y="2643567"/>
              <a:ext cx="2160000" cy="2160000"/>
              <a:chOff x="503795" y="2692141"/>
              <a:chExt cx="2070478" cy="2070476"/>
            </a:xfrm>
          </p:grpSpPr>
          <p:grpSp>
            <p:nvGrpSpPr>
              <p:cNvPr id="38" name="组合 37">
                <a:extLst>
                  <a:ext uri="{FF2B5EF4-FFF2-40B4-BE49-F238E27FC236}">
                    <a16:creationId xmlns:a16="http://schemas.microsoft.com/office/drawing/2014/main" id="{B3D5FA98-11D8-F82A-998A-6ACE58E48F6A}"/>
                  </a:ext>
                </a:extLst>
              </p:cNvPr>
              <p:cNvGrpSpPr/>
              <p:nvPr/>
            </p:nvGrpSpPr>
            <p:grpSpPr>
              <a:xfrm>
                <a:off x="503795" y="2741077"/>
                <a:ext cx="1972605" cy="1972605"/>
                <a:chOff x="304800" y="673100"/>
                <a:chExt cx="4000500" cy="4000500"/>
              </a:xfrm>
              <a:effectLst>
                <a:outerShdw blurRad="444500" dist="254000" dir="8100000" algn="tr" rotWithShape="0">
                  <a:prstClr val="black">
                    <a:alpha val="50000"/>
                  </a:prstClr>
                </a:outerShdw>
              </a:effectLst>
            </p:grpSpPr>
            <p:sp>
              <p:nvSpPr>
                <p:cNvPr id="46" name="同心圆 149">
                  <a:extLst>
                    <a:ext uri="{FF2B5EF4-FFF2-40B4-BE49-F238E27FC236}">
                      <a16:creationId xmlns:a16="http://schemas.microsoft.com/office/drawing/2014/main" id="{DD4F6719-74A3-1332-BA4E-E40DE7ED4668}"/>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7" name="椭圆 46">
                  <a:extLst>
                    <a:ext uri="{FF2B5EF4-FFF2-40B4-BE49-F238E27FC236}">
                      <a16:creationId xmlns:a16="http://schemas.microsoft.com/office/drawing/2014/main" id="{6F9E3BC4-F880-35B0-3722-BA9A719DDB79}"/>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pic>
            <p:nvPicPr>
              <p:cNvPr id="39" name="图片 38">
                <a:extLst>
                  <a:ext uri="{FF2B5EF4-FFF2-40B4-BE49-F238E27FC236}">
                    <a16:creationId xmlns:a16="http://schemas.microsoft.com/office/drawing/2014/main" id="{885AABC9-2549-8B91-80BF-5FFF47270581}"/>
                  </a:ext>
                </a:extLst>
              </p:cNvPr>
              <p:cNvPicPr>
                <a:picLocks noChangeAspect="1"/>
              </p:cNvPicPr>
              <p:nvPr/>
            </p:nvPicPr>
            <p:blipFill>
              <a:blip r:embed="rId6">
                <a:extLst>
                  <a:ext uri="{28A0092B-C50C-407E-A947-70E740481C1C}">
                    <a14:useLocalDpi xmlns:a14="http://schemas.microsoft.com/office/drawing/2010/main" val="0"/>
                  </a:ext>
                </a:extLst>
              </a:blip>
              <a:srcRect t="8264" b="8264"/>
              <a:stretch/>
            </p:blipFill>
            <p:spPr>
              <a:xfrm>
                <a:off x="858362" y="2977267"/>
                <a:ext cx="1361344" cy="1630228"/>
              </a:xfrm>
              <a:custGeom>
                <a:avLst/>
                <a:gdLst>
                  <a:gd name="connsiteX0" fmla="*/ 770312 w 1575212"/>
                  <a:gd name="connsiteY0" fmla="*/ 0 h 1886338"/>
                  <a:gd name="connsiteX1" fmla="*/ 1552470 w 1575212"/>
                  <a:gd name="connsiteY1" fmla="*/ 415870 h 1886338"/>
                  <a:gd name="connsiteX2" fmla="*/ 1575212 w 1575212"/>
                  <a:gd name="connsiteY2" fmla="*/ 453305 h 1886338"/>
                  <a:gd name="connsiteX3" fmla="*/ 1575212 w 1575212"/>
                  <a:gd name="connsiteY3" fmla="*/ 1433196 h 1886338"/>
                  <a:gd name="connsiteX4" fmla="*/ 1552470 w 1575212"/>
                  <a:gd name="connsiteY4" fmla="*/ 1470630 h 1886338"/>
                  <a:gd name="connsiteX5" fmla="*/ 866754 w 1575212"/>
                  <a:gd name="connsiteY5" fmla="*/ 1881630 h 1886338"/>
                  <a:gd name="connsiteX6" fmla="*/ 773520 w 1575212"/>
                  <a:gd name="connsiteY6" fmla="*/ 1886338 h 1886338"/>
                  <a:gd name="connsiteX7" fmla="*/ 767104 w 1575212"/>
                  <a:gd name="connsiteY7" fmla="*/ 1886338 h 1886338"/>
                  <a:gd name="connsiteX8" fmla="*/ 673870 w 1575212"/>
                  <a:gd name="connsiteY8" fmla="*/ 1881630 h 1886338"/>
                  <a:gd name="connsiteX9" fmla="*/ 103334 w 1575212"/>
                  <a:gd name="connsiteY9" fmla="*/ 1610229 h 1886338"/>
                  <a:gd name="connsiteX10" fmla="*/ 0 w 1575212"/>
                  <a:gd name="connsiteY10" fmla="*/ 1484988 h 1886338"/>
                  <a:gd name="connsiteX11" fmla="*/ 0 w 1575212"/>
                  <a:gd name="connsiteY11" fmla="*/ 401513 h 1886338"/>
                  <a:gd name="connsiteX12" fmla="*/ 103334 w 1575212"/>
                  <a:gd name="connsiteY12" fmla="*/ 276271 h 1886338"/>
                  <a:gd name="connsiteX13" fmla="*/ 770312 w 1575212"/>
                  <a:gd name="connsiteY13" fmla="*/ 0 h 188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5212" h="1886338">
                    <a:moveTo>
                      <a:pt x="770312" y="0"/>
                    </a:moveTo>
                    <a:cubicBezTo>
                      <a:pt x="1095902" y="0"/>
                      <a:pt x="1382961" y="164964"/>
                      <a:pt x="1552470" y="415870"/>
                    </a:cubicBezTo>
                    <a:lnTo>
                      <a:pt x="1575212" y="453305"/>
                    </a:lnTo>
                    <a:lnTo>
                      <a:pt x="1575212" y="1433196"/>
                    </a:lnTo>
                    <a:lnTo>
                      <a:pt x="1552470" y="1470630"/>
                    </a:lnTo>
                    <a:cubicBezTo>
                      <a:pt x="1399912" y="1696446"/>
                      <a:pt x="1152138" y="1852648"/>
                      <a:pt x="866754" y="1881630"/>
                    </a:cubicBezTo>
                    <a:lnTo>
                      <a:pt x="773520" y="1886338"/>
                    </a:lnTo>
                    <a:lnTo>
                      <a:pt x="767104" y="1886338"/>
                    </a:lnTo>
                    <a:lnTo>
                      <a:pt x="673870" y="1881630"/>
                    </a:lnTo>
                    <a:cubicBezTo>
                      <a:pt x="451905" y="1859088"/>
                      <a:pt x="252691" y="1759586"/>
                      <a:pt x="103334" y="1610229"/>
                    </a:cubicBezTo>
                    <a:lnTo>
                      <a:pt x="0" y="1484988"/>
                    </a:lnTo>
                    <a:lnTo>
                      <a:pt x="0" y="401513"/>
                    </a:lnTo>
                    <a:lnTo>
                      <a:pt x="103334" y="276271"/>
                    </a:lnTo>
                    <a:cubicBezTo>
                      <a:pt x="274028" y="105577"/>
                      <a:pt x="509841" y="0"/>
                      <a:pt x="770312" y="0"/>
                    </a:cubicBezTo>
                    <a:close/>
                  </a:path>
                </a:pathLst>
              </a:custGeom>
            </p:spPr>
          </p:pic>
          <p:grpSp>
            <p:nvGrpSpPr>
              <p:cNvPr id="40" name="组合 39">
                <a:extLst>
                  <a:ext uri="{FF2B5EF4-FFF2-40B4-BE49-F238E27FC236}">
                    <a16:creationId xmlns:a16="http://schemas.microsoft.com/office/drawing/2014/main" id="{C70A4892-A8B0-FFFE-B724-206B5DBE9A93}"/>
                  </a:ext>
                </a:extLst>
              </p:cNvPr>
              <p:cNvGrpSpPr/>
              <p:nvPr/>
            </p:nvGrpSpPr>
            <p:grpSpPr>
              <a:xfrm>
                <a:off x="503795" y="2692141"/>
                <a:ext cx="2070478" cy="2070476"/>
                <a:chOff x="1752735" y="879940"/>
                <a:chExt cx="2070478" cy="2070476"/>
              </a:xfrm>
            </p:grpSpPr>
            <p:sp>
              <p:nvSpPr>
                <p:cNvPr id="43" name="同心圆 185">
                  <a:extLst>
                    <a:ext uri="{FF2B5EF4-FFF2-40B4-BE49-F238E27FC236}">
                      <a16:creationId xmlns:a16="http://schemas.microsoft.com/office/drawing/2014/main" id="{57926146-D8C4-1E2B-3CF4-819ED471593A}"/>
                    </a:ext>
                  </a:extLst>
                </p:cNvPr>
                <p:cNvSpPr/>
                <p:nvPr/>
              </p:nvSpPr>
              <p:spPr>
                <a:xfrm>
                  <a:off x="1752735" y="879940"/>
                  <a:ext cx="2070478" cy="2070476"/>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45" name="同心圆 186">
                  <a:extLst>
                    <a:ext uri="{FF2B5EF4-FFF2-40B4-BE49-F238E27FC236}">
                      <a16:creationId xmlns:a16="http://schemas.microsoft.com/office/drawing/2014/main" id="{59967FCC-7562-F75F-6C27-E55B11A28741}"/>
                    </a:ext>
                  </a:extLst>
                </p:cNvPr>
                <p:cNvSpPr/>
                <p:nvPr/>
              </p:nvSpPr>
              <p:spPr>
                <a:xfrm rot="9000000">
                  <a:off x="1850845" y="971517"/>
                  <a:ext cx="1884863" cy="1906298"/>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grpSp>
      <p:grpSp>
        <p:nvGrpSpPr>
          <p:cNvPr id="75" name="组合 74">
            <a:extLst>
              <a:ext uri="{FF2B5EF4-FFF2-40B4-BE49-F238E27FC236}">
                <a16:creationId xmlns:a16="http://schemas.microsoft.com/office/drawing/2014/main" id="{E837DDD3-3123-109A-B007-1D031C9D3084}"/>
              </a:ext>
            </a:extLst>
          </p:cNvPr>
          <p:cNvGrpSpPr/>
          <p:nvPr/>
        </p:nvGrpSpPr>
        <p:grpSpPr>
          <a:xfrm>
            <a:off x="415521" y="1891577"/>
            <a:ext cx="2160000" cy="3361982"/>
            <a:chOff x="437293" y="2642695"/>
            <a:chExt cx="2160000" cy="3361982"/>
          </a:xfrm>
        </p:grpSpPr>
        <p:sp>
          <p:nvSpPr>
            <p:cNvPr id="59" name="六边形 58">
              <a:extLst>
                <a:ext uri="{FF2B5EF4-FFF2-40B4-BE49-F238E27FC236}">
                  <a16:creationId xmlns:a16="http://schemas.microsoft.com/office/drawing/2014/main" id="{29A38C03-956E-4979-B2D9-F1FF309F42AA}"/>
                </a:ext>
              </a:extLst>
            </p:cNvPr>
            <p:cNvSpPr/>
            <p:nvPr/>
          </p:nvSpPr>
          <p:spPr>
            <a:xfrm>
              <a:off x="631694" y="5165216"/>
              <a:ext cx="1801837" cy="505952"/>
            </a:xfrm>
            <a:prstGeom prst="hexagon">
              <a:avLst/>
            </a:prstGeom>
            <a:solidFill>
              <a:srgbClr val="0070C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15">
              <a:extLst>
                <a:ext uri="{FF2B5EF4-FFF2-40B4-BE49-F238E27FC236}">
                  <a16:creationId xmlns:a16="http://schemas.microsoft.com/office/drawing/2014/main" id="{CE99F05C-BD80-4B67-B181-C0E74F0A872D}"/>
                </a:ext>
              </a:extLst>
            </p:cNvPr>
            <p:cNvSpPr>
              <a:spLocks noChangeArrowheads="1"/>
            </p:cNvSpPr>
            <p:nvPr/>
          </p:nvSpPr>
          <p:spPr bwMode="auto">
            <a:xfrm flipV="1">
              <a:off x="1369081" y="4901317"/>
              <a:ext cx="287338" cy="192087"/>
            </a:xfrm>
            <a:prstGeom prst="triangle">
              <a:avLst>
                <a:gd name="adj" fmla="val 50000"/>
              </a:avLst>
            </a:prstGeom>
            <a:solidFill>
              <a:srgbClr val="0070C0"/>
            </a:solidFill>
            <a:ln>
              <a:noFill/>
            </a:ln>
          </p:spPr>
          <p:txBody>
            <a:bodyPr anchor="ctr"/>
            <a:lstStyle/>
            <a:p>
              <a:pPr algn="ctr"/>
              <a:endParaRPr lang="zh-CN" altLang="zh-CN" sz="2400">
                <a:latin typeface="微软雅黑" pitchFamily="34" charset="-122"/>
                <a:ea typeface="微软雅黑" pitchFamily="34" charset="-122"/>
                <a:sym typeface="方正兰亭黑_GBK" pitchFamily="2" charset="-122"/>
              </a:endParaRPr>
            </a:p>
          </p:txBody>
        </p:sp>
        <p:sp>
          <p:nvSpPr>
            <p:cNvPr id="65" name="Rectangle 59">
              <a:extLst>
                <a:ext uri="{FF2B5EF4-FFF2-40B4-BE49-F238E27FC236}">
                  <a16:creationId xmlns:a16="http://schemas.microsoft.com/office/drawing/2014/main" id="{CCD094BF-4FFB-40F7-B846-FA85074D2FB6}"/>
                </a:ext>
              </a:extLst>
            </p:cNvPr>
            <p:cNvSpPr>
              <a:spLocks noChangeArrowheads="1"/>
            </p:cNvSpPr>
            <p:nvPr/>
          </p:nvSpPr>
          <p:spPr bwMode="auto">
            <a:xfrm>
              <a:off x="633777" y="5698290"/>
              <a:ext cx="17668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spAutoFit/>
            </a:bodyPr>
            <a:lstStyle/>
            <a:p>
              <a:pPr algn="ctr"/>
              <a:r>
                <a:rPr lang="zh-CN" altLang="en-US" sz="1400" b="1" dirty="0">
                  <a:latin typeface="微软雅黑" pitchFamily="34" charset="-122"/>
                  <a:ea typeface="微软雅黑" pitchFamily="34" charset="-122"/>
                  <a:sym typeface="方正兰亭黑_GBK" pitchFamily="2" charset="-122"/>
                </a:rPr>
                <a:t>指导老师</a:t>
              </a:r>
              <a:endParaRPr lang="en-US" sz="1400" b="1" dirty="0">
                <a:latin typeface="微软雅黑" pitchFamily="34" charset="-122"/>
                <a:ea typeface="微软雅黑" pitchFamily="34" charset="-122"/>
                <a:sym typeface="方正兰亭黑_GBK" pitchFamily="2" charset="-122"/>
              </a:endParaRPr>
            </a:p>
          </p:txBody>
        </p:sp>
        <p:sp>
          <p:nvSpPr>
            <p:cNvPr id="66" name="Rectangle 60">
              <a:extLst>
                <a:ext uri="{FF2B5EF4-FFF2-40B4-BE49-F238E27FC236}">
                  <a16:creationId xmlns:a16="http://schemas.microsoft.com/office/drawing/2014/main" id="{DA06B1C5-4FE8-4F7D-B80E-D2B19028F7A1}"/>
                </a:ext>
              </a:extLst>
            </p:cNvPr>
            <p:cNvSpPr>
              <a:spLocks noChangeArrowheads="1"/>
            </p:cNvSpPr>
            <p:nvPr/>
          </p:nvSpPr>
          <p:spPr bwMode="auto">
            <a:xfrm>
              <a:off x="507069" y="5207848"/>
              <a:ext cx="20129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100" b="1" dirty="0">
                  <a:solidFill>
                    <a:schemeClr val="bg1"/>
                  </a:solidFill>
                  <a:latin typeface="微软雅黑" pitchFamily="34" charset="-122"/>
                  <a:ea typeface="微软雅黑" pitchFamily="34" charset="-122"/>
                  <a:sym typeface="Calibri" pitchFamily="34" charset="0"/>
                </a:rPr>
                <a:t>王鹏教授</a:t>
              </a:r>
              <a:endParaRPr lang="en-US" altLang="zh-CN" sz="2100" b="1" dirty="0">
                <a:solidFill>
                  <a:schemeClr val="bg1"/>
                </a:solidFill>
                <a:latin typeface="微软雅黑" pitchFamily="34" charset="-122"/>
                <a:ea typeface="微软雅黑" pitchFamily="34" charset="-122"/>
                <a:sym typeface="Calibri" pitchFamily="34" charset="0"/>
              </a:endParaRPr>
            </a:p>
          </p:txBody>
        </p:sp>
        <p:grpSp>
          <p:nvGrpSpPr>
            <p:cNvPr id="53" name="组合 52">
              <a:extLst>
                <a:ext uri="{FF2B5EF4-FFF2-40B4-BE49-F238E27FC236}">
                  <a16:creationId xmlns:a16="http://schemas.microsoft.com/office/drawing/2014/main" id="{C136932A-F29D-B799-55DB-37679B4F24DE}"/>
                </a:ext>
              </a:extLst>
            </p:cNvPr>
            <p:cNvGrpSpPr/>
            <p:nvPr/>
          </p:nvGrpSpPr>
          <p:grpSpPr>
            <a:xfrm>
              <a:off x="437293" y="2642695"/>
              <a:ext cx="2160000" cy="2160000"/>
              <a:chOff x="503795" y="2692141"/>
              <a:chExt cx="2070478" cy="2070476"/>
            </a:xfrm>
          </p:grpSpPr>
          <p:grpSp>
            <p:nvGrpSpPr>
              <p:cNvPr id="54" name="组合 53">
                <a:extLst>
                  <a:ext uri="{FF2B5EF4-FFF2-40B4-BE49-F238E27FC236}">
                    <a16:creationId xmlns:a16="http://schemas.microsoft.com/office/drawing/2014/main" id="{33BCF6BF-9CB4-3844-B8F6-886FF3DB2835}"/>
                  </a:ext>
                </a:extLst>
              </p:cNvPr>
              <p:cNvGrpSpPr/>
              <p:nvPr/>
            </p:nvGrpSpPr>
            <p:grpSpPr>
              <a:xfrm>
                <a:off x="503795" y="2741077"/>
                <a:ext cx="1972605" cy="1972605"/>
                <a:chOff x="304800" y="673100"/>
                <a:chExt cx="4000500" cy="4000500"/>
              </a:xfrm>
              <a:effectLst>
                <a:outerShdw blurRad="444500" dist="254000" dir="8100000" algn="tr" rotWithShape="0">
                  <a:prstClr val="black">
                    <a:alpha val="50000"/>
                  </a:prstClr>
                </a:outerShdw>
              </a:effectLst>
            </p:grpSpPr>
            <p:sp>
              <p:nvSpPr>
                <p:cNvPr id="69" name="同心圆 149">
                  <a:extLst>
                    <a:ext uri="{FF2B5EF4-FFF2-40B4-BE49-F238E27FC236}">
                      <a16:creationId xmlns:a16="http://schemas.microsoft.com/office/drawing/2014/main" id="{7191EECE-14AB-C931-2D05-A30972A36D19}"/>
                    </a:ext>
                  </a:extLst>
                </p:cNvPr>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74" name="椭圆 73">
                  <a:extLst>
                    <a:ext uri="{FF2B5EF4-FFF2-40B4-BE49-F238E27FC236}">
                      <a16:creationId xmlns:a16="http://schemas.microsoft.com/office/drawing/2014/main" id="{E21E9DA0-144B-E389-29D6-BACE6ADA7973}"/>
                    </a:ext>
                  </a:extLst>
                </p:cNvPr>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pic>
            <p:nvPicPr>
              <p:cNvPr id="55" name="图片 54">
                <a:extLst>
                  <a:ext uri="{FF2B5EF4-FFF2-40B4-BE49-F238E27FC236}">
                    <a16:creationId xmlns:a16="http://schemas.microsoft.com/office/drawing/2014/main" id="{9C86BD5C-D63E-B5FD-0338-22C44BCEF018}"/>
                  </a:ext>
                </a:extLst>
              </p:cNvPr>
              <p:cNvPicPr>
                <a:picLocks noChangeAspect="1"/>
              </p:cNvPicPr>
              <p:nvPr/>
            </p:nvPicPr>
            <p:blipFill>
              <a:blip r:embed="rId7">
                <a:extLst>
                  <a:ext uri="{28A0092B-C50C-407E-A947-70E740481C1C}">
                    <a14:useLocalDpi xmlns:a14="http://schemas.microsoft.com/office/drawing/2010/main" val="0"/>
                  </a:ext>
                </a:extLst>
              </a:blip>
              <a:srcRect t="347" b="347"/>
              <a:stretch/>
            </p:blipFill>
            <p:spPr>
              <a:xfrm>
                <a:off x="815282" y="2892159"/>
                <a:ext cx="1447506" cy="1733406"/>
              </a:xfrm>
              <a:custGeom>
                <a:avLst/>
                <a:gdLst>
                  <a:gd name="connsiteX0" fmla="*/ 770312 w 1575212"/>
                  <a:gd name="connsiteY0" fmla="*/ 0 h 1886338"/>
                  <a:gd name="connsiteX1" fmla="*/ 1552470 w 1575212"/>
                  <a:gd name="connsiteY1" fmla="*/ 415870 h 1886338"/>
                  <a:gd name="connsiteX2" fmla="*/ 1575212 w 1575212"/>
                  <a:gd name="connsiteY2" fmla="*/ 453305 h 1886338"/>
                  <a:gd name="connsiteX3" fmla="*/ 1575212 w 1575212"/>
                  <a:gd name="connsiteY3" fmla="*/ 1433196 h 1886338"/>
                  <a:gd name="connsiteX4" fmla="*/ 1552470 w 1575212"/>
                  <a:gd name="connsiteY4" fmla="*/ 1470630 h 1886338"/>
                  <a:gd name="connsiteX5" fmla="*/ 866754 w 1575212"/>
                  <a:gd name="connsiteY5" fmla="*/ 1881630 h 1886338"/>
                  <a:gd name="connsiteX6" fmla="*/ 773520 w 1575212"/>
                  <a:gd name="connsiteY6" fmla="*/ 1886338 h 1886338"/>
                  <a:gd name="connsiteX7" fmla="*/ 767104 w 1575212"/>
                  <a:gd name="connsiteY7" fmla="*/ 1886338 h 1886338"/>
                  <a:gd name="connsiteX8" fmla="*/ 673870 w 1575212"/>
                  <a:gd name="connsiteY8" fmla="*/ 1881630 h 1886338"/>
                  <a:gd name="connsiteX9" fmla="*/ 103334 w 1575212"/>
                  <a:gd name="connsiteY9" fmla="*/ 1610229 h 1886338"/>
                  <a:gd name="connsiteX10" fmla="*/ 0 w 1575212"/>
                  <a:gd name="connsiteY10" fmla="*/ 1484988 h 1886338"/>
                  <a:gd name="connsiteX11" fmla="*/ 0 w 1575212"/>
                  <a:gd name="connsiteY11" fmla="*/ 401513 h 1886338"/>
                  <a:gd name="connsiteX12" fmla="*/ 103334 w 1575212"/>
                  <a:gd name="connsiteY12" fmla="*/ 276271 h 1886338"/>
                  <a:gd name="connsiteX13" fmla="*/ 770312 w 1575212"/>
                  <a:gd name="connsiteY13" fmla="*/ 0 h 188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75212" h="1886338">
                    <a:moveTo>
                      <a:pt x="770312" y="0"/>
                    </a:moveTo>
                    <a:cubicBezTo>
                      <a:pt x="1095902" y="0"/>
                      <a:pt x="1382961" y="164964"/>
                      <a:pt x="1552470" y="415870"/>
                    </a:cubicBezTo>
                    <a:lnTo>
                      <a:pt x="1575212" y="453305"/>
                    </a:lnTo>
                    <a:lnTo>
                      <a:pt x="1575212" y="1433196"/>
                    </a:lnTo>
                    <a:lnTo>
                      <a:pt x="1552470" y="1470630"/>
                    </a:lnTo>
                    <a:cubicBezTo>
                      <a:pt x="1399912" y="1696446"/>
                      <a:pt x="1152138" y="1852648"/>
                      <a:pt x="866754" y="1881630"/>
                    </a:cubicBezTo>
                    <a:lnTo>
                      <a:pt x="773520" y="1886338"/>
                    </a:lnTo>
                    <a:lnTo>
                      <a:pt x="767104" y="1886338"/>
                    </a:lnTo>
                    <a:lnTo>
                      <a:pt x="673870" y="1881630"/>
                    </a:lnTo>
                    <a:cubicBezTo>
                      <a:pt x="451905" y="1859088"/>
                      <a:pt x="252691" y="1759586"/>
                      <a:pt x="103334" y="1610229"/>
                    </a:cubicBezTo>
                    <a:lnTo>
                      <a:pt x="0" y="1484988"/>
                    </a:lnTo>
                    <a:lnTo>
                      <a:pt x="0" y="401513"/>
                    </a:lnTo>
                    <a:lnTo>
                      <a:pt x="103334" y="276271"/>
                    </a:lnTo>
                    <a:cubicBezTo>
                      <a:pt x="274028" y="105577"/>
                      <a:pt x="509841" y="0"/>
                      <a:pt x="770312" y="0"/>
                    </a:cubicBezTo>
                    <a:close/>
                  </a:path>
                </a:pathLst>
              </a:custGeom>
            </p:spPr>
          </p:pic>
          <p:grpSp>
            <p:nvGrpSpPr>
              <p:cNvPr id="56" name="组合 55">
                <a:extLst>
                  <a:ext uri="{FF2B5EF4-FFF2-40B4-BE49-F238E27FC236}">
                    <a16:creationId xmlns:a16="http://schemas.microsoft.com/office/drawing/2014/main" id="{5E3DBECB-7DAB-849D-1BA8-7D843E0C08A5}"/>
                  </a:ext>
                </a:extLst>
              </p:cNvPr>
              <p:cNvGrpSpPr/>
              <p:nvPr/>
            </p:nvGrpSpPr>
            <p:grpSpPr>
              <a:xfrm>
                <a:off x="503795" y="2692141"/>
                <a:ext cx="2070478" cy="2070476"/>
                <a:chOff x="1752735" y="879940"/>
                <a:chExt cx="2070478" cy="2070476"/>
              </a:xfrm>
            </p:grpSpPr>
            <p:sp>
              <p:nvSpPr>
                <p:cNvPr id="57" name="同心圆 185">
                  <a:extLst>
                    <a:ext uri="{FF2B5EF4-FFF2-40B4-BE49-F238E27FC236}">
                      <a16:creationId xmlns:a16="http://schemas.microsoft.com/office/drawing/2014/main" id="{03EBBF08-993B-4DDF-287E-E8DA31A05D93}"/>
                    </a:ext>
                  </a:extLst>
                </p:cNvPr>
                <p:cNvSpPr/>
                <p:nvPr/>
              </p:nvSpPr>
              <p:spPr>
                <a:xfrm>
                  <a:off x="1752735" y="879940"/>
                  <a:ext cx="2070478" cy="2070476"/>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58" name="同心圆 186">
                  <a:extLst>
                    <a:ext uri="{FF2B5EF4-FFF2-40B4-BE49-F238E27FC236}">
                      <a16:creationId xmlns:a16="http://schemas.microsoft.com/office/drawing/2014/main" id="{4951F269-1F34-7177-DCA4-81B3BF954E91}"/>
                    </a:ext>
                  </a:extLst>
                </p:cNvPr>
                <p:cNvSpPr/>
                <p:nvPr/>
              </p:nvSpPr>
              <p:spPr>
                <a:xfrm rot="9000000">
                  <a:off x="1850845" y="971517"/>
                  <a:ext cx="1884863" cy="1906298"/>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grpSp>
        </p:grpSp>
      </p:grpSp>
      <p:sp>
        <p:nvSpPr>
          <p:cNvPr id="78" name="文本框 77">
            <a:extLst>
              <a:ext uri="{FF2B5EF4-FFF2-40B4-BE49-F238E27FC236}">
                <a16:creationId xmlns:a16="http://schemas.microsoft.com/office/drawing/2014/main" id="{B4CDED5A-6214-5CA8-7058-0CB49785093E}"/>
              </a:ext>
            </a:extLst>
          </p:cNvPr>
          <p:cNvSpPr txBox="1"/>
          <p:nvPr/>
        </p:nvSpPr>
        <p:spPr>
          <a:xfrm>
            <a:off x="325748" y="5291349"/>
            <a:ext cx="2370183" cy="1077218"/>
          </a:xfrm>
          <a:prstGeom prst="rect">
            <a:avLst/>
          </a:prstGeom>
          <a:noFill/>
        </p:spPr>
        <p:txBody>
          <a:bodyPr wrap="square">
            <a:spAutoFit/>
          </a:bodyPr>
          <a:lstStyle/>
          <a:p>
            <a:pPr algn="ctr" fontAlgn="base"/>
            <a:r>
              <a:rPr lang="zh-CN" altLang="en-US" sz="1600" i="0" dirty="0">
                <a:solidFill>
                  <a:srgbClr val="333333"/>
                </a:solidFill>
                <a:effectLst/>
                <a:latin typeface="微软雅黑" panose="020B0503020204020204" pitchFamily="34" charset="-122"/>
                <a:ea typeface="微软雅黑" panose="020B0503020204020204" pitchFamily="34" charset="-122"/>
              </a:rPr>
              <a:t>研究方向包括数据库、数据挖掘、工业大数据、智能运维。发表</a:t>
            </a:r>
            <a:r>
              <a:rPr lang="en-US" altLang="zh-CN" sz="1600" i="0" dirty="0">
                <a:solidFill>
                  <a:srgbClr val="333333"/>
                </a:solidFill>
                <a:effectLst/>
                <a:latin typeface="微软雅黑" panose="020B0503020204020204" pitchFamily="34" charset="-122"/>
                <a:ea typeface="微软雅黑" panose="020B0503020204020204" pitchFamily="34" charset="-122"/>
              </a:rPr>
              <a:t>CCF A/B</a:t>
            </a:r>
            <a:r>
              <a:rPr lang="zh-CN" altLang="en-US" sz="1600" i="0" dirty="0">
                <a:solidFill>
                  <a:srgbClr val="333333"/>
                </a:solidFill>
                <a:effectLst/>
                <a:latin typeface="微软雅黑" panose="020B0503020204020204" pitchFamily="34" charset="-122"/>
                <a:ea typeface="微软雅黑" panose="020B0503020204020204" pitchFamily="34" charset="-122"/>
              </a:rPr>
              <a:t>类论文</a:t>
            </a:r>
            <a:r>
              <a:rPr lang="en-US" altLang="zh-CN" sz="1600" i="0" dirty="0">
                <a:solidFill>
                  <a:srgbClr val="333333"/>
                </a:solidFill>
                <a:effectLst/>
                <a:latin typeface="微软雅黑" panose="020B0503020204020204" pitchFamily="34" charset="-122"/>
                <a:ea typeface="微软雅黑" panose="020B0503020204020204" pitchFamily="34" charset="-122"/>
              </a:rPr>
              <a:t>40</a:t>
            </a:r>
            <a:r>
              <a:rPr lang="zh-CN" altLang="en-US" sz="1600" i="0" dirty="0">
                <a:solidFill>
                  <a:srgbClr val="333333"/>
                </a:solidFill>
                <a:effectLst/>
                <a:latin typeface="微软雅黑" panose="020B0503020204020204" pitchFamily="34" charset="-122"/>
                <a:ea typeface="微软雅黑" panose="020B0503020204020204" pitchFamily="34" charset="-122"/>
              </a:rPr>
              <a:t>余篇</a:t>
            </a:r>
            <a:r>
              <a:rPr lang="zh-CN" altLang="en-US" sz="1600" dirty="0">
                <a:solidFill>
                  <a:srgbClr val="000000"/>
                </a:solidFill>
                <a:latin typeface="微软雅黑" panose="020B0503020204020204" pitchFamily="34" charset="-122"/>
                <a:ea typeface="微软雅黑" panose="020B0503020204020204" pitchFamily="34" charset="-122"/>
              </a:rPr>
              <a:t>。</a:t>
            </a:r>
            <a:endParaRPr lang="zh-CN" altLang="en-US" sz="1600" i="0" dirty="0">
              <a:solidFill>
                <a:srgbClr val="000000"/>
              </a:solidFill>
              <a:effectLst/>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C11DAC23-F4DB-E9DD-F67A-F40100D3CBD3}"/>
              </a:ext>
            </a:extLst>
          </p:cNvPr>
          <p:cNvSpPr txBox="1"/>
          <p:nvPr/>
        </p:nvSpPr>
        <p:spPr>
          <a:xfrm>
            <a:off x="9521830" y="5291349"/>
            <a:ext cx="2370183" cy="830997"/>
          </a:xfrm>
          <a:prstGeom prst="rect">
            <a:avLst/>
          </a:prstGeom>
          <a:noFill/>
        </p:spPr>
        <p:txBody>
          <a:bodyPr wrap="square">
            <a:spAutoFit/>
          </a:bodyPr>
          <a:lstStyle/>
          <a:p>
            <a:pPr algn="ctr" fontAlgn="base"/>
            <a:r>
              <a:rPr lang="zh-CN" altLang="en-US" sz="1600" i="0" dirty="0">
                <a:solidFill>
                  <a:srgbClr val="333333"/>
                </a:solidFill>
                <a:effectLst/>
                <a:latin typeface="微软雅黑" panose="020B0503020204020204" pitchFamily="34" charset="-122"/>
                <a:ea typeface="微软雅黑" panose="020B0503020204020204" pitchFamily="34" charset="-122"/>
              </a:rPr>
              <a:t>负责深度学习异常检测算法以及根因定位算法设计与部署</a:t>
            </a:r>
            <a:r>
              <a:rPr lang="zh-CN" altLang="en-US" sz="1600" dirty="0">
                <a:solidFill>
                  <a:srgbClr val="000000"/>
                </a:solidFill>
                <a:latin typeface="微软雅黑" panose="020B0503020204020204" pitchFamily="34" charset="-122"/>
                <a:ea typeface="微软雅黑" panose="020B0503020204020204" pitchFamily="34" charset="-122"/>
              </a:rPr>
              <a:t>。</a:t>
            </a:r>
            <a:endParaRPr lang="zh-CN" altLang="en-US" sz="1600" i="0" dirty="0">
              <a:solidFill>
                <a:srgbClr val="000000"/>
              </a:solidFill>
              <a:effectLst/>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A37A4839-170C-3B64-C378-25E0B1B15D31}"/>
              </a:ext>
            </a:extLst>
          </p:cNvPr>
          <p:cNvSpPr txBox="1"/>
          <p:nvPr/>
        </p:nvSpPr>
        <p:spPr>
          <a:xfrm>
            <a:off x="2624768" y="5291349"/>
            <a:ext cx="2370183" cy="830997"/>
          </a:xfrm>
          <a:prstGeom prst="rect">
            <a:avLst/>
          </a:prstGeom>
          <a:noFill/>
        </p:spPr>
        <p:txBody>
          <a:bodyPr wrap="square">
            <a:spAutoFit/>
          </a:bodyPr>
          <a:lstStyle/>
          <a:p>
            <a:pPr algn="ctr" fontAlgn="base"/>
            <a:r>
              <a:rPr lang="zh-CN" altLang="en-US" sz="1600" i="0" dirty="0">
                <a:solidFill>
                  <a:srgbClr val="333333"/>
                </a:solidFill>
                <a:effectLst/>
                <a:latin typeface="微软雅黑" panose="020B0503020204020204" pitchFamily="34" charset="-122"/>
                <a:ea typeface="微软雅黑" panose="020B0503020204020204" pitchFamily="34" charset="-122"/>
              </a:rPr>
              <a:t>负责统计学、机器学习异常检测算法设计与部署</a:t>
            </a:r>
            <a:r>
              <a:rPr lang="zh-CN" altLang="en-US" sz="1600" dirty="0">
                <a:solidFill>
                  <a:srgbClr val="000000"/>
                </a:solidFill>
                <a:latin typeface="微软雅黑" panose="020B0503020204020204" pitchFamily="34" charset="-122"/>
                <a:ea typeface="微软雅黑" panose="020B0503020204020204" pitchFamily="34" charset="-122"/>
              </a:rPr>
              <a:t>。</a:t>
            </a:r>
            <a:endParaRPr lang="zh-CN" altLang="en-US" sz="1600" i="0" dirty="0">
              <a:solidFill>
                <a:srgbClr val="000000"/>
              </a:solidFill>
              <a:effectLst/>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8A407524-CE22-BA54-6919-A7A1EB8BE602}"/>
              </a:ext>
            </a:extLst>
          </p:cNvPr>
          <p:cNvSpPr txBox="1"/>
          <p:nvPr/>
        </p:nvSpPr>
        <p:spPr>
          <a:xfrm>
            <a:off x="4923788" y="5291349"/>
            <a:ext cx="2370183" cy="830997"/>
          </a:xfrm>
          <a:prstGeom prst="rect">
            <a:avLst/>
          </a:prstGeom>
          <a:noFill/>
        </p:spPr>
        <p:txBody>
          <a:bodyPr wrap="square">
            <a:spAutoFit/>
          </a:bodyPr>
          <a:lstStyle/>
          <a:p>
            <a:pPr algn="ctr" fontAlgn="base"/>
            <a:r>
              <a:rPr lang="zh-CN" altLang="en-US" sz="1600" i="0" dirty="0">
                <a:solidFill>
                  <a:srgbClr val="333333"/>
                </a:solidFill>
                <a:effectLst/>
                <a:latin typeface="微软雅黑" panose="020B0503020204020204" pitchFamily="34" charset="-122"/>
                <a:ea typeface="微软雅黑" panose="020B0503020204020204" pitchFamily="34" charset="-122"/>
              </a:rPr>
              <a:t>负责</a:t>
            </a:r>
            <a:r>
              <a:rPr lang="en-US" altLang="zh-CN" sz="1600" i="0" dirty="0">
                <a:solidFill>
                  <a:srgbClr val="333333"/>
                </a:solidFill>
                <a:effectLst/>
                <a:latin typeface="微软雅黑" panose="020B0503020204020204" pitchFamily="34" charset="-122"/>
                <a:ea typeface="微软雅黑" panose="020B0503020204020204" pitchFamily="34" charset="-122"/>
              </a:rPr>
              <a:t>Sock Shop</a:t>
            </a:r>
            <a:r>
              <a:rPr lang="zh-CN" altLang="en-US" sz="1600" i="0" dirty="0">
                <a:solidFill>
                  <a:srgbClr val="333333"/>
                </a:solidFill>
                <a:effectLst/>
                <a:latin typeface="微软雅黑" panose="020B0503020204020204" pitchFamily="34" charset="-122"/>
                <a:ea typeface="微软雅黑" panose="020B0503020204020204" pitchFamily="34" charset="-122"/>
              </a:rPr>
              <a:t>演练环境、监控可视化系统部署</a:t>
            </a:r>
            <a:r>
              <a:rPr lang="zh-CN" altLang="en-US" sz="1600" dirty="0">
                <a:solidFill>
                  <a:srgbClr val="000000"/>
                </a:solidFill>
                <a:latin typeface="微软雅黑" panose="020B0503020204020204" pitchFamily="34" charset="-122"/>
                <a:ea typeface="微软雅黑" panose="020B0503020204020204" pitchFamily="34" charset="-122"/>
              </a:rPr>
              <a:t>。</a:t>
            </a:r>
            <a:endParaRPr lang="zh-CN" altLang="en-US" sz="1600" i="0" dirty="0">
              <a:solidFill>
                <a:srgbClr val="000000"/>
              </a:solidFill>
              <a:effectLst/>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5EDFADB4-0557-881B-DCA2-0C0D6DB2130A}"/>
              </a:ext>
            </a:extLst>
          </p:cNvPr>
          <p:cNvSpPr txBox="1"/>
          <p:nvPr/>
        </p:nvSpPr>
        <p:spPr>
          <a:xfrm>
            <a:off x="7222808" y="5291349"/>
            <a:ext cx="2370183" cy="584775"/>
          </a:xfrm>
          <a:prstGeom prst="rect">
            <a:avLst/>
          </a:prstGeom>
          <a:noFill/>
        </p:spPr>
        <p:txBody>
          <a:bodyPr wrap="square">
            <a:spAutoFit/>
          </a:bodyPr>
          <a:lstStyle/>
          <a:p>
            <a:pPr algn="ctr" fontAlgn="base"/>
            <a:r>
              <a:rPr lang="zh-CN" altLang="en-US" sz="1600" i="0" dirty="0">
                <a:solidFill>
                  <a:srgbClr val="333333"/>
                </a:solidFill>
                <a:effectLst/>
                <a:latin typeface="微软雅黑" panose="020B0503020204020204" pitchFamily="34" charset="-122"/>
                <a:ea typeface="微软雅黑" panose="020B0503020204020204" pitchFamily="34" charset="-122"/>
              </a:rPr>
              <a:t>负责负载模拟、故障注入设计与部署</a:t>
            </a:r>
            <a:r>
              <a:rPr lang="zh-CN" altLang="en-US" sz="1600" dirty="0">
                <a:solidFill>
                  <a:srgbClr val="000000"/>
                </a:solidFill>
                <a:latin typeface="微软雅黑" panose="020B0503020204020204" pitchFamily="34" charset="-122"/>
                <a:ea typeface="微软雅黑" panose="020B0503020204020204" pitchFamily="34" charset="-122"/>
              </a:rPr>
              <a:t>。</a:t>
            </a:r>
            <a:endParaRPr lang="zh-CN" altLang="en-US" sz="1600" i="0" dirty="0">
              <a:solidFill>
                <a:srgbClr val="0000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4990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29A2F5-D3FE-126A-2A89-A98B07E3E17D}"/>
              </a:ext>
            </a:extLst>
          </p:cNvPr>
          <p:cNvSpPr txBox="1"/>
          <p:nvPr/>
        </p:nvSpPr>
        <p:spPr>
          <a:xfrm>
            <a:off x="244466" y="1128481"/>
            <a:ext cx="3394072" cy="584775"/>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背景与挑战</a:t>
            </a:r>
          </a:p>
        </p:txBody>
      </p:sp>
      <p:sp>
        <p:nvSpPr>
          <p:cNvPr id="25" name="文本框 24">
            <a:extLst>
              <a:ext uri="{FF2B5EF4-FFF2-40B4-BE49-F238E27FC236}">
                <a16:creationId xmlns:a16="http://schemas.microsoft.com/office/drawing/2014/main" id="{3E033EC0-2B06-92A5-97B0-3137D4583E0C}"/>
              </a:ext>
            </a:extLst>
          </p:cNvPr>
          <p:cNvSpPr txBox="1"/>
          <p:nvPr/>
        </p:nvSpPr>
        <p:spPr>
          <a:xfrm>
            <a:off x="3698826" y="2771775"/>
            <a:ext cx="184731" cy="369332"/>
          </a:xfrm>
          <a:prstGeom prst="rect">
            <a:avLst/>
          </a:prstGeom>
          <a:noFill/>
        </p:spPr>
        <p:txBody>
          <a:bodyPr wrap="none" rtlCol="0">
            <a:spAutoFit/>
          </a:bodyPr>
          <a:lstStyle/>
          <a:p>
            <a:endParaRPr lang="zh-CN" altLang="en-US" dirty="0"/>
          </a:p>
        </p:txBody>
      </p:sp>
      <p:grpSp>
        <p:nvGrpSpPr>
          <p:cNvPr id="48" name="组合 47">
            <a:extLst>
              <a:ext uri="{FF2B5EF4-FFF2-40B4-BE49-F238E27FC236}">
                <a16:creationId xmlns:a16="http://schemas.microsoft.com/office/drawing/2014/main" id="{2E35F6B3-B1E7-46AD-F1FA-797EE22ACADD}"/>
              </a:ext>
            </a:extLst>
          </p:cNvPr>
          <p:cNvGrpSpPr/>
          <p:nvPr/>
        </p:nvGrpSpPr>
        <p:grpSpPr>
          <a:xfrm>
            <a:off x="729236" y="2018974"/>
            <a:ext cx="6585392" cy="1379874"/>
            <a:chOff x="1310958" y="1779382"/>
            <a:chExt cx="10247668" cy="2147251"/>
          </a:xfrm>
        </p:grpSpPr>
        <p:pic>
          <p:nvPicPr>
            <p:cNvPr id="49" name="图片 48">
              <a:extLst>
                <a:ext uri="{FF2B5EF4-FFF2-40B4-BE49-F238E27FC236}">
                  <a16:creationId xmlns:a16="http://schemas.microsoft.com/office/drawing/2014/main" id="{0EBA1C9C-F35D-79C5-346A-E8AC4117494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008902" y="1897432"/>
              <a:ext cx="3462202" cy="1668532"/>
            </a:xfrm>
            <a:prstGeom prst="rect">
              <a:avLst/>
            </a:prstGeom>
            <a:noFill/>
            <a:ln w="28575">
              <a:noFill/>
              <a:prstDash val="lgDash"/>
            </a:ln>
            <a:effectLst/>
          </p:spPr>
        </p:pic>
        <p:grpSp>
          <p:nvGrpSpPr>
            <p:cNvPr id="50" name="组合 49">
              <a:extLst>
                <a:ext uri="{FF2B5EF4-FFF2-40B4-BE49-F238E27FC236}">
                  <a16:creationId xmlns:a16="http://schemas.microsoft.com/office/drawing/2014/main" id="{EC9BB13F-D6D1-343D-41C2-16C0599ED020}"/>
                </a:ext>
              </a:extLst>
            </p:cNvPr>
            <p:cNvGrpSpPr/>
            <p:nvPr/>
          </p:nvGrpSpPr>
          <p:grpSpPr>
            <a:xfrm>
              <a:off x="1310958" y="2207316"/>
              <a:ext cx="1171737" cy="1562287"/>
              <a:chOff x="695163" y="1800225"/>
              <a:chExt cx="1171737" cy="1562287"/>
            </a:xfrm>
            <a:effectLst/>
          </p:grpSpPr>
          <p:grpSp>
            <p:nvGrpSpPr>
              <p:cNvPr id="72" name="组合 71">
                <a:extLst>
                  <a:ext uri="{FF2B5EF4-FFF2-40B4-BE49-F238E27FC236}">
                    <a16:creationId xmlns:a16="http://schemas.microsoft.com/office/drawing/2014/main" id="{0D1AB5BA-33AA-233F-AFC5-B7673D825264}"/>
                  </a:ext>
                </a:extLst>
              </p:cNvPr>
              <p:cNvGrpSpPr/>
              <p:nvPr/>
            </p:nvGrpSpPr>
            <p:grpSpPr>
              <a:xfrm>
                <a:off x="741487" y="1896373"/>
                <a:ext cx="1085592" cy="1466139"/>
                <a:chOff x="741487" y="1713256"/>
                <a:chExt cx="1085592" cy="1466139"/>
              </a:xfrm>
            </p:grpSpPr>
            <p:pic>
              <p:nvPicPr>
                <p:cNvPr id="74" name="图片 73">
                  <a:extLst>
                    <a:ext uri="{FF2B5EF4-FFF2-40B4-BE49-F238E27FC236}">
                      <a16:creationId xmlns:a16="http://schemas.microsoft.com/office/drawing/2014/main" id="{F618E367-1EFF-EF49-97EF-7BBEBF10C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88" y="1713256"/>
                  <a:ext cx="1082990" cy="1082990"/>
                </a:xfrm>
                <a:prstGeom prst="rect">
                  <a:avLst/>
                </a:prstGeom>
              </p:spPr>
            </p:pic>
            <p:sp>
              <p:nvSpPr>
                <p:cNvPr id="75" name="文本框 74">
                  <a:extLst>
                    <a:ext uri="{FF2B5EF4-FFF2-40B4-BE49-F238E27FC236}">
                      <a16:creationId xmlns:a16="http://schemas.microsoft.com/office/drawing/2014/main" id="{52C6F382-DC68-88B7-0AD7-A850D248EB9D}"/>
                    </a:ext>
                  </a:extLst>
                </p:cNvPr>
                <p:cNvSpPr txBox="1"/>
                <p:nvPr/>
              </p:nvSpPr>
              <p:spPr>
                <a:xfrm>
                  <a:off x="741487" y="2796245"/>
                  <a:ext cx="1085592" cy="383150"/>
                </a:xfrm>
                <a:prstGeom prst="rect">
                  <a:avLst/>
                </a:prstGeom>
                <a:noFill/>
              </p:spPr>
              <p:txBody>
                <a:bodyPr wrap="none" rtlCol="0">
                  <a:spAutoFit/>
                </a:bodyPr>
                <a:lstStyle/>
                <a:p>
                  <a:pPr algn="ctr"/>
                  <a:r>
                    <a:rPr lang="zh-CN" altLang="en-US" sz="1000" b="1" dirty="0">
                      <a:latin typeface="微软雅黑" panose="020B0503020204020204" pitchFamily="34" charset="-122"/>
                      <a:ea typeface="微软雅黑" panose="020B0503020204020204" pitchFamily="34" charset="-122"/>
                    </a:rPr>
                    <a:t>单体应用</a:t>
                  </a:r>
                </a:p>
              </p:txBody>
            </p:sp>
          </p:grpSp>
          <p:sp>
            <p:nvSpPr>
              <p:cNvPr id="73" name="矩形: 圆角 72">
                <a:extLst>
                  <a:ext uri="{FF2B5EF4-FFF2-40B4-BE49-F238E27FC236}">
                    <a16:creationId xmlns:a16="http://schemas.microsoft.com/office/drawing/2014/main" id="{E59ADB05-0200-533F-2F5B-9B1BB4265BB8}"/>
                  </a:ext>
                </a:extLst>
              </p:cNvPr>
              <p:cNvSpPr/>
              <p:nvPr/>
            </p:nvSpPr>
            <p:spPr>
              <a:xfrm>
                <a:off x="695163" y="1800225"/>
                <a:ext cx="1171737" cy="1486915"/>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grpSp>
        <p:sp>
          <p:nvSpPr>
            <p:cNvPr id="51" name="等腰三角形 50">
              <a:extLst>
                <a:ext uri="{FF2B5EF4-FFF2-40B4-BE49-F238E27FC236}">
                  <a16:creationId xmlns:a16="http://schemas.microsoft.com/office/drawing/2014/main" id="{DD558BB7-3A75-2FD0-3C8C-611EDFCFABF2}"/>
                </a:ext>
              </a:extLst>
            </p:cNvPr>
            <p:cNvSpPr/>
            <p:nvPr/>
          </p:nvSpPr>
          <p:spPr>
            <a:xfrm rot="5400000">
              <a:off x="2131768" y="2860614"/>
              <a:ext cx="1114425" cy="213880"/>
            </a:xfrm>
            <a:prstGeom prst="triangl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52" name="等腰三角形 51">
              <a:extLst>
                <a:ext uri="{FF2B5EF4-FFF2-40B4-BE49-F238E27FC236}">
                  <a16:creationId xmlns:a16="http://schemas.microsoft.com/office/drawing/2014/main" id="{86345727-3062-B1C6-EA25-785F77D37222}"/>
                </a:ext>
              </a:extLst>
            </p:cNvPr>
            <p:cNvSpPr/>
            <p:nvPr/>
          </p:nvSpPr>
          <p:spPr>
            <a:xfrm rot="5400000">
              <a:off x="6292686" y="2849246"/>
              <a:ext cx="1114425" cy="213880"/>
            </a:xfrm>
            <a:prstGeom prst="triangl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grpSp>
          <p:nvGrpSpPr>
            <p:cNvPr id="53" name="组合 52">
              <a:extLst>
                <a:ext uri="{FF2B5EF4-FFF2-40B4-BE49-F238E27FC236}">
                  <a16:creationId xmlns:a16="http://schemas.microsoft.com/office/drawing/2014/main" id="{0FAE6DA2-2E57-D41E-DF9B-F1716E06F3A1}"/>
                </a:ext>
              </a:extLst>
            </p:cNvPr>
            <p:cNvGrpSpPr/>
            <p:nvPr/>
          </p:nvGrpSpPr>
          <p:grpSpPr>
            <a:xfrm>
              <a:off x="6946418" y="1779382"/>
              <a:ext cx="2496040" cy="2106452"/>
              <a:chOff x="6389150" y="1489330"/>
              <a:chExt cx="2496040" cy="2106452"/>
            </a:xfrm>
          </p:grpSpPr>
          <p:grpSp>
            <p:nvGrpSpPr>
              <p:cNvPr id="62" name="组合 61">
                <a:extLst>
                  <a:ext uri="{FF2B5EF4-FFF2-40B4-BE49-F238E27FC236}">
                    <a16:creationId xmlns:a16="http://schemas.microsoft.com/office/drawing/2014/main" id="{F1AD7C02-EB72-E791-065F-4E1F31D3FE63}"/>
                  </a:ext>
                </a:extLst>
              </p:cNvPr>
              <p:cNvGrpSpPr/>
              <p:nvPr/>
            </p:nvGrpSpPr>
            <p:grpSpPr>
              <a:xfrm>
                <a:off x="6389150" y="1581645"/>
                <a:ext cx="2381589" cy="1894300"/>
                <a:chOff x="6543384" y="1560491"/>
                <a:chExt cx="2381589" cy="1894300"/>
              </a:xfrm>
            </p:grpSpPr>
            <p:pic>
              <p:nvPicPr>
                <p:cNvPr id="65" name="图片 64">
                  <a:extLst>
                    <a:ext uri="{FF2B5EF4-FFF2-40B4-BE49-F238E27FC236}">
                      <a16:creationId xmlns:a16="http://schemas.microsoft.com/office/drawing/2014/main" id="{D66DCAF4-4275-E5AB-59EB-C405EE95CCE4}"/>
                    </a:ext>
                  </a:extLst>
                </p:cNvPr>
                <p:cNvPicPr>
                  <a:picLocks noChangeAspect="1"/>
                </p:cNvPicPr>
                <p:nvPr/>
              </p:nvPicPr>
              <p:blipFill>
                <a:blip r:embed="rId5"/>
                <a:stretch>
                  <a:fillRect/>
                </a:stretch>
              </p:blipFill>
              <p:spPr>
                <a:xfrm>
                  <a:off x="7028929" y="1560491"/>
                  <a:ext cx="1896044" cy="635773"/>
                </a:xfrm>
                <a:prstGeom prst="rect">
                  <a:avLst/>
                </a:prstGeom>
              </p:spPr>
            </p:pic>
            <p:sp>
              <p:nvSpPr>
                <p:cNvPr id="67" name="文本框 66">
                  <a:extLst>
                    <a:ext uri="{FF2B5EF4-FFF2-40B4-BE49-F238E27FC236}">
                      <a16:creationId xmlns:a16="http://schemas.microsoft.com/office/drawing/2014/main" id="{C735601F-D68F-22F3-0647-B592B1F5E056}"/>
                    </a:ext>
                  </a:extLst>
                </p:cNvPr>
                <p:cNvSpPr txBox="1"/>
                <p:nvPr/>
              </p:nvSpPr>
              <p:spPr>
                <a:xfrm>
                  <a:off x="6543386" y="1606982"/>
                  <a:ext cx="526831" cy="542797"/>
                </a:xfrm>
                <a:prstGeom prst="rect">
                  <a:avLst/>
                </a:prstGeom>
                <a:noFill/>
              </p:spPr>
              <p:txBody>
                <a:bodyPr vert="eaVert" wrap="none" rtlCol="0">
                  <a:spAutoFit/>
                </a:bodyPr>
                <a:lstStyle/>
                <a:p>
                  <a:pPr algn="ctr"/>
                  <a:r>
                    <a:rPr lang="zh-CN" altLang="en-US" sz="1000" b="1" dirty="0">
                      <a:latin typeface="微软雅黑" panose="020B0503020204020204" pitchFamily="34" charset="-122"/>
                      <a:ea typeface="微软雅黑" panose="020B0503020204020204" pitchFamily="34" charset="-122"/>
                    </a:rPr>
                    <a:t>指标</a:t>
                  </a:r>
                </a:p>
              </p:txBody>
            </p:sp>
            <p:pic>
              <p:nvPicPr>
                <p:cNvPr id="68" name="图片 67">
                  <a:extLst>
                    <a:ext uri="{FF2B5EF4-FFF2-40B4-BE49-F238E27FC236}">
                      <a16:creationId xmlns:a16="http://schemas.microsoft.com/office/drawing/2014/main" id="{BFCE8725-7C92-1A2A-FDB7-EC13927D6A1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028929" y="2227889"/>
                  <a:ext cx="1896044" cy="621326"/>
                </a:xfrm>
                <a:prstGeom prst="rect">
                  <a:avLst/>
                </a:prstGeom>
              </p:spPr>
            </p:pic>
            <p:sp>
              <p:nvSpPr>
                <p:cNvPr id="69" name="文本框 68">
                  <a:extLst>
                    <a:ext uri="{FF2B5EF4-FFF2-40B4-BE49-F238E27FC236}">
                      <a16:creationId xmlns:a16="http://schemas.microsoft.com/office/drawing/2014/main" id="{D70CA4AF-1DEC-7893-B981-0A20CDBF675B}"/>
                    </a:ext>
                  </a:extLst>
                </p:cNvPr>
                <p:cNvSpPr txBox="1"/>
                <p:nvPr/>
              </p:nvSpPr>
              <p:spPr>
                <a:xfrm>
                  <a:off x="6543384" y="2167375"/>
                  <a:ext cx="526831" cy="742355"/>
                </a:xfrm>
                <a:prstGeom prst="rect">
                  <a:avLst/>
                </a:prstGeom>
                <a:noFill/>
              </p:spPr>
              <p:txBody>
                <a:bodyPr vert="eaVert" wrap="none" rtlCol="0">
                  <a:spAutoFit/>
                </a:bodyPr>
                <a:lstStyle/>
                <a:p>
                  <a:pPr algn="ctr"/>
                  <a:r>
                    <a:rPr lang="zh-CN" altLang="en-US" sz="1000" b="1" dirty="0">
                      <a:latin typeface="微软雅黑" panose="020B0503020204020204" pitchFamily="34" charset="-122"/>
                      <a:ea typeface="微软雅黑" panose="020B0503020204020204" pitchFamily="34" charset="-122"/>
                    </a:rPr>
                    <a:t>调用链</a:t>
                  </a:r>
                </a:p>
              </p:txBody>
            </p:sp>
            <p:pic>
              <p:nvPicPr>
                <p:cNvPr id="70" name="图片 69">
                  <a:extLst>
                    <a:ext uri="{FF2B5EF4-FFF2-40B4-BE49-F238E27FC236}">
                      <a16:creationId xmlns:a16="http://schemas.microsoft.com/office/drawing/2014/main" id="{6F1D223F-414B-9DCC-A0C1-31869285112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28929" y="2866461"/>
                  <a:ext cx="1896044" cy="588330"/>
                </a:xfrm>
                <a:prstGeom prst="rect">
                  <a:avLst/>
                </a:prstGeom>
              </p:spPr>
            </p:pic>
            <p:sp>
              <p:nvSpPr>
                <p:cNvPr id="71" name="文本框 70">
                  <a:extLst>
                    <a:ext uri="{FF2B5EF4-FFF2-40B4-BE49-F238E27FC236}">
                      <a16:creationId xmlns:a16="http://schemas.microsoft.com/office/drawing/2014/main" id="{9B104CC4-F447-8081-2B9C-25D6DDA17D77}"/>
                    </a:ext>
                  </a:extLst>
                </p:cNvPr>
                <p:cNvSpPr txBox="1"/>
                <p:nvPr/>
              </p:nvSpPr>
              <p:spPr>
                <a:xfrm>
                  <a:off x="6543389" y="2889228"/>
                  <a:ext cx="526831" cy="542797"/>
                </a:xfrm>
                <a:prstGeom prst="rect">
                  <a:avLst/>
                </a:prstGeom>
                <a:noFill/>
              </p:spPr>
              <p:txBody>
                <a:bodyPr vert="eaVert" wrap="none" rtlCol="0">
                  <a:spAutoFit/>
                </a:bodyPr>
                <a:lstStyle/>
                <a:p>
                  <a:pPr algn="ctr"/>
                  <a:r>
                    <a:rPr lang="zh-CN" altLang="en-US" sz="1000" b="1" dirty="0">
                      <a:latin typeface="微软雅黑" panose="020B0503020204020204" pitchFamily="34" charset="-122"/>
                      <a:ea typeface="微软雅黑" panose="020B0503020204020204" pitchFamily="34" charset="-122"/>
                    </a:rPr>
                    <a:t>日志</a:t>
                  </a:r>
                </a:p>
              </p:txBody>
            </p:sp>
          </p:grpSp>
          <p:sp>
            <p:nvSpPr>
              <p:cNvPr id="64" name="矩形: 圆角 63">
                <a:extLst>
                  <a:ext uri="{FF2B5EF4-FFF2-40B4-BE49-F238E27FC236}">
                    <a16:creationId xmlns:a16="http://schemas.microsoft.com/office/drawing/2014/main" id="{FC7B6616-9542-59A9-14B3-34FDCFC93CE2}"/>
                  </a:ext>
                </a:extLst>
              </p:cNvPr>
              <p:cNvSpPr/>
              <p:nvPr/>
            </p:nvSpPr>
            <p:spPr>
              <a:xfrm>
                <a:off x="6475396" y="1489330"/>
                <a:ext cx="2409794" cy="2106452"/>
              </a:xfrm>
              <a:prstGeom prst="roundRect">
                <a:avLst>
                  <a:gd name="adj" fmla="val 8931"/>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grpSp>
        <p:sp>
          <p:nvSpPr>
            <p:cNvPr id="54" name="等腰三角形 53">
              <a:extLst>
                <a:ext uri="{FF2B5EF4-FFF2-40B4-BE49-F238E27FC236}">
                  <a16:creationId xmlns:a16="http://schemas.microsoft.com/office/drawing/2014/main" id="{06140A7D-36AB-D892-E0D2-9E572418DF47}"/>
                </a:ext>
              </a:extLst>
            </p:cNvPr>
            <p:cNvSpPr/>
            <p:nvPr/>
          </p:nvSpPr>
          <p:spPr>
            <a:xfrm rot="5400000">
              <a:off x="9095658" y="2876191"/>
              <a:ext cx="1114425" cy="213880"/>
            </a:xfrm>
            <a:prstGeom prst="triangl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pic>
          <p:nvPicPr>
            <p:cNvPr id="55" name="图片 54">
              <a:extLst>
                <a:ext uri="{FF2B5EF4-FFF2-40B4-BE49-F238E27FC236}">
                  <a16:creationId xmlns:a16="http://schemas.microsoft.com/office/drawing/2014/main" id="{167B8682-687F-96DC-A759-1C0F02A125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8723" y="2019533"/>
              <a:ext cx="734586" cy="734586"/>
            </a:xfrm>
            <a:prstGeom prst="rect">
              <a:avLst/>
            </a:prstGeom>
          </p:spPr>
        </p:pic>
        <p:pic>
          <p:nvPicPr>
            <p:cNvPr id="56" name="图片 55">
              <a:extLst>
                <a:ext uri="{FF2B5EF4-FFF2-40B4-BE49-F238E27FC236}">
                  <a16:creationId xmlns:a16="http://schemas.microsoft.com/office/drawing/2014/main" id="{33FC533E-440B-2EEB-2614-155CAD6FA8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49051" y="2938036"/>
              <a:ext cx="720000" cy="720000"/>
            </a:xfrm>
            <a:prstGeom prst="rect">
              <a:avLst/>
            </a:prstGeom>
          </p:spPr>
        </p:pic>
        <p:sp>
          <p:nvSpPr>
            <p:cNvPr id="57" name="文本框 56">
              <a:extLst>
                <a:ext uri="{FF2B5EF4-FFF2-40B4-BE49-F238E27FC236}">
                  <a16:creationId xmlns:a16="http://schemas.microsoft.com/office/drawing/2014/main" id="{81D1A0F2-0028-9D6F-9CC0-8A5EBFA9E474}"/>
                </a:ext>
              </a:extLst>
            </p:cNvPr>
            <p:cNvSpPr txBox="1"/>
            <p:nvPr/>
          </p:nvSpPr>
          <p:spPr>
            <a:xfrm>
              <a:off x="10379236" y="2181331"/>
              <a:ext cx="1125504" cy="395124"/>
            </a:xfrm>
            <a:prstGeom prst="rect">
              <a:avLst/>
            </a:prstGeom>
            <a:noFill/>
          </p:spPr>
          <p:txBody>
            <a:bodyPr wrap="none" rtlCol="0">
              <a:spAutoFit/>
            </a:bodyPr>
            <a:lstStyle/>
            <a:p>
              <a:pPr algn="ctr"/>
              <a:r>
                <a:rPr lang="zh-CN" altLang="en-US" sz="1050" b="1" dirty="0">
                  <a:latin typeface="微软雅黑" panose="020B0503020204020204" pitchFamily="34" charset="-122"/>
                  <a:ea typeface="微软雅黑" panose="020B0503020204020204" pitchFamily="34" charset="-122"/>
                </a:rPr>
                <a:t>异常检测</a:t>
              </a:r>
            </a:p>
          </p:txBody>
        </p:sp>
        <p:sp>
          <p:nvSpPr>
            <p:cNvPr id="58" name="文本框 57">
              <a:extLst>
                <a:ext uri="{FF2B5EF4-FFF2-40B4-BE49-F238E27FC236}">
                  <a16:creationId xmlns:a16="http://schemas.microsoft.com/office/drawing/2014/main" id="{C1EFF521-9DE2-8F89-2C61-9B128113E9BC}"/>
                </a:ext>
              </a:extLst>
            </p:cNvPr>
            <p:cNvSpPr txBox="1"/>
            <p:nvPr/>
          </p:nvSpPr>
          <p:spPr>
            <a:xfrm>
              <a:off x="10433122" y="3134063"/>
              <a:ext cx="1125504" cy="395124"/>
            </a:xfrm>
            <a:prstGeom prst="rect">
              <a:avLst/>
            </a:prstGeom>
            <a:noFill/>
          </p:spPr>
          <p:txBody>
            <a:bodyPr wrap="none" rtlCol="0">
              <a:spAutoFit/>
            </a:bodyPr>
            <a:lstStyle/>
            <a:p>
              <a:pPr algn="ctr"/>
              <a:r>
                <a:rPr lang="zh-CN" altLang="en-US" sz="1050" b="1" dirty="0">
                  <a:latin typeface="微软雅黑" panose="020B0503020204020204" pitchFamily="34" charset="-122"/>
                  <a:ea typeface="微软雅黑" panose="020B0503020204020204" pitchFamily="34" charset="-122"/>
                </a:rPr>
                <a:t>根因定位</a:t>
              </a:r>
            </a:p>
          </p:txBody>
        </p:sp>
        <p:sp>
          <p:nvSpPr>
            <p:cNvPr id="59" name="矩形: 圆角 58">
              <a:extLst>
                <a:ext uri="{FF2B5EF4-FFF2-40B4-BE49-F238E27FC236}">
                  <a16:creationId xmlns:a16="http://schemas.microsoft.com/office/drawing/2014/main" id="{B2CCA83B-8DAF-1AD8-5976-D526C3ECA66E}"/>
                </a:ext>
              </a:extLst>
            </p:cNvPr>
            <p:cNvSpPr/>
            <p:nvPr/>
          </p:nvSpPr>
          <p:spPr>
            <a:xfrm>
              <a:off x="9863283" y="1779931"/>
              <a:ext cx="1615165" cy="2106453"/>
            </a:xfrm>
            <a:prstGeom prst="roundRect">
              <a:avLst>
                <a:gd name="adj" fmla="val 8931"/>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60" name="矩形: 圆角 59">
              <a:extLst>
                <a:ext uri="{FF2B5EF4-FFF2-40B4-BE49-F238E27FC236}">
                  <a16:creationId xmlns:a16="http://schemas.microsoft.com/office/drawing/2014/main" id="{3ACF780E-CD94-6052-9962-258D2131B100}"/>
                </a:ext>
              </a:extLst>
            </p:cNvPr>
            <p:cNvSpPr/>
            <p:nvPr/>
          </p:nvSpPr>
          <p:spPr>
            <a:xfrm>
              <a:off x="2844376" y="1779932"/>
              <a:ext cx="3806703" cy="2106452"/>
            </a:xfrm>
            <a:prstGeom prst="roundRect">
              <a:avLst>
                <a:gd name="adj" fmla="val 8931"/>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9AA5B70C-52F0-657C-7180-3C97F84364CD}"/>
                </a:ext>
              </a:extLst>
            </p:cNvPr>
            <p:cNvSpPr txBox="1"/>
            <p:nvPr/>
          </p:nvSpPr>
          <p:spPr>
            <a:xfrm>
              <a:off x="4092392" y="3543483"/>
              <a:ext cx="1285149" cy="383150"/>
            </a:xfrm>
            <a:prstGeom prst="rect">
              <a:avLst/>
            </a:prstGeom>
            <a:noFill/>
          </p:spPr>
          <p:txBody>
            <a:bodyPr wrap="none" rtlCol="0">
              <a:spAutoFit/>
            </a:bodyPr>
            <a:lstStyle/>
            <a:p>
              <a:pPr algn="ctr"/>
              <a:r>
                <a:rPr lang="zh-CN" altLang="en-US" sz="1000" b="1" dirty="0">
                  <a:latin typeface="微软雅黑" panose="020B0503020204020204" pitchFamily="34" charset="-122"/>
                  <a:ea typeface="微软雅黑" panose="020B0503020204020204" pitchFamily="34" charset="-122"/>
                </a:rPr>
                <a:t>微服务架构</a:t>
              </a:r>
            </a:p>
          </p:txBody>
        </p:sp>
      </p:grpSp>
      <p:pic>
        <p:nvPicPr>
          <p:cNvPr id="76" name="图片 75">
            <a:extLst>
              <a:ext uri="{FF2B5EF4-FFF2-40B4-BE49-F238E27FC236}">
                <a16:creationId xmlns:a16="http://schemas.microsoft.com/office/drawing/2014/main" id="{068BE799-83FD-675F-E036-170480E9C14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728540" y="4102154"/>
            <a:ext cx="7065512" cy="2298646"/>
          </a:xfrm>
          <a:prstGeom prst="rect">
            <a:avLst/>
          </a:prstGeom>
        </p:spPr>
      </p:pic>
      <p:grpSp>
        <p:nvGrpSpPr>
          <p:cNvPr id="78" name="组合 77">
            <a:extLst>
              <a:ext uri="{FF2B5EF4-FFF2-40B4-BE49-F238E27FC236}">
                <a16:creationId xmlns:a16="http://schemas.microsoft.com/office/drawing/2014/main" id="{7BD49EA1-1240-1613-301D-53E18D5D718A}"/>
              </a:ext>
            </a:extLst>
          </p:cNvPr>
          <p:cNvGrpSpPr/>
          <p:nvPr/>
        </p:nvGrpSpPr>
        <p:grpSpPr>
          <a:xfrm>
            <a:off x="7945418" y="2022856"/>
            <a:ext cx="3848634" cy="1349773"/>
            <a:chOff x="1286743" y="4577910"/>
            <a:chExt cx="4711890" cy="1584731"/>
          </a:xfrm>
        </p:grpSpPr>
        <p:sp>
          <p:nvSpPr>
            <p:cNvPr id="79" name="矩形: 圆角 78">
              <a:extLst>
                <a:ext uri="{FF2B5EF4-FFF2-40B4-BE49-F238E27FC236}">
                  <a16:creationId xmlns:a16="http://schemas.microsoft.com/office/drawing/2014/main" id="{145D2180-4571-8232-AE52-53D9348EA629}"/>
                </a:ext>
              </a:extLst>
            </p:cNvPr>
            <p:cNvSpPr/>
            <p:nvPr/>
          </p:nvSpPr>
          <p:spPr>
            <a:xfrm>
              <a:off x="1286743" y="4577910"/>
              <a:ext cx="4711890" cy="1584731"/>
            </a:xfrm>
            <a:prstGeom prst="roundRect">
              <a:avLst>
                <a:gd name="adj" fmla="val 8931"/>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1C6E3B19-A8BB-B4E0-21E9-7FEB7F7D6FDF}"/>
                </a:ext>
              </a:extLst>
            </p:cNvPr>
            <p:cNvSpPr txBox="1"/>
            <p:nvPr/>
          </p:nvSpPr>
          <p:spPr>
            <a:xfrm>
              <a:off x="1427142" y="4767025"/>
              <a:ext cx="4464448" cy="1201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业务</a:t>
              </a:r>
              <a:r>
                <a:rPr lang="zh-CN" altLang="en-US" sz="1400" dirty="0">
                  <a:solidFill>
                    <a:schemeClr val="tx1"/>
                  </a:solidFill>
                  <a:latin typeface="微软雅黑" panose="020B0503020204020204" pitchFamily="34" charset="-122"/>
                  <a:ea typeface="微软雅黑" panose="020B0503020204020204" pitchFamily="34" charset="-122"/>
                </a:rPr>
                <a:t>环境复杂，如何模拟</a:t>
              </a:r>
              <a:r>
                <a:rPr lang="zh-CN" altLang="en-US" sz="1400" dirty="0">
                  <a:latin typeface="微软雅黑" panose="020B0503020204020204" pitchFamily="34" charset="-122"/>
                  <a:ea typeface="微软雅黑" panose="020B0503020204020204" pitchFamily="34" charset="-122"/>
                </a:rPr>
                <a:t>真实故障环境</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故障复杂多样，如何稳定检测各类故障</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数据类型纷乱，如何充分利用各类数据</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grpSp>
        <p:nvGrpSpPr>
          <p:cNvPr id="81" name="组合 80">
            <a:extLst>
              <a:ext uri="{FF2B5EF4-FFF2-40B4-BE49-F238E27FC236}">
                <a16:creationId xmlns:a16="http://schemas.microsoft.com/office/drawing/2014/main" id="{EB38CC88-1446-F7E5-BF40-1B36016A0484}"/>
              </a:ext>
            </a:extLst>
          </p:cNvPr>
          <p:cNvGrpSpPr/>
          <p:nvPr/>
        </p:nvGrpSpPr>
        <p:grpSpPr>
          <a:xfrm>
            <a:off x="751189" y="4580134"/>
            <a:ext cx="3839447" cy="1232550"/>
            <a:chOff x="7111831" y="4593871"/>
            <a:chExt cx="4304636" cy="1367834"/>
          </a:xfrm>
        </p:grpSpPr>
        <p:sp>
          <p:nvSpPr>
            <p:cNvPr id="82" name="矩形: 圆角 81">
              <a:extLst>
                <a:ext uri="{FF2B5EF4-FFF2-40B4-BE49-F238E27FC236}">
                  <a16:creationId xmlns:a16="http://schemas.microsoft.com/office/drawing/2014/main" id="{12956CE0-57B2-39E9-1C88-7323DCDE5EBA}"/>
                </a:ext>
              </a:extLst>
            </p:cNvPr>
            <p:cNvSpPr/>
            <p:nvPr/>
          </p:nvSpPr>
          <p:spPr>
            <a:xfrm>
              <a:off x="7111831" y="4593871"/>
              <a:ext cx="4304636" cy="1367834"/>
            </a:xfrm>
            <a:prstGeom prst="roundRect">
              <a:avLst>
                <a:gd name="adj" fmla="val 8931"/>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latin typeface="微软雅黑" panose="020B0503020204020204" pitchFamily="34" charset="-122"/>
                <a:ea typeface="微软雅黑" panose="020B0503020204020204" pitchFamily="34" charset="-122"/>
              </a:endParaRPr>
            </a:p>
          </p:txBody>
        </p:sp>
        <p:sp>
          <p:nvSpPr>
            <p:cNvPr id="83" name="文本框 82">
              <a:extLst>
                <a:ext uri="{FF2B5EF4-FFF2-40B4-BE49-F238E27FC236}">
                  <a16:creationId xmlns:a16="http://schemas.microsoft.com/office/drawing/2014/main" id="{BDE82B9A-8898-3A14-DE39-83B3508BEF39}"/>
                </a:ext>
              </a:extLst>
            </p:cNvPr>
            <p:cNvSpPr txBox="1"/>
            <p:nvPr/>
          </p:nvSpPr>
          <p:spPr>
            <a:xfrm>
              <a:off x="7235552" y="4668382"/>
              <a:ext cx="3949992" cy="11361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借助</a:t>
              </a:r>
              <a:r>
                <a:rPr lang="en-US" altLang="zh-CN" sz="1400" dirty="0">
                  <a:latin typeface="微软雅黑" panose="020B0503020204020204" pitchFamily="34" charset="-122"/>
                  <a:ea typeface="微软雅黑" panose="020B0503020204020204" pitchFamily="34" charset="-122"/>
                </a:rPr>
                <a:t>Locust</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Chaos</a:t>
              </a:r>
              <a:r>
                <a:rPr lang="zh-CN" altLang="en-US" sz="1400" dirty="0">
                  <a:latin typeface="微软雅黑" panose="020B0503020204020204" pitchFamily="34" charset="-122"/>
                  <a:ea typeface="微软雅黑" panose="020B0503020204020204" pitchFamily="34" charset="-122"/>
                </a:rPr>
                <a:t>模拟负载与故障</a:t>
              </a:r>
              <a:endParaRPr lang="en-US" altLang="zh-CN" sz="14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循环注入不同故障，强化学习智能算法</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借助半结构化数据，定位故障发生位置</a:t>
              </a:r>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sp>
        <p:nvSpPr>
          <p:cNvPr id="84" name="文本框 83">
            <a:extLst>
              <a:ext uri="{FF2B5EF4-FFF2-40B4-BE49-F238E27FC236}">
                <a16:creationId xmlns:a16="http://schemas.microsoft.com/office/drawing/2014/main" id="{B2835DB8-58D4-7294-4F2D-913AF57F7F18}"/>
              </a:ext>
            </a:extLst>
          </p:cNvPr>
          <p:cNvSpPr txBox="1"/>
          <p:nvPr/>
        </p:nvSpPr>
        <p:spPr>
          <a:xfrm>
            <a:off x="244465" y="3742591"/>
            <a:ext cx="3282505" cy="584775"/>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defRPr sz="3200" b="1">
                <a:latin typeface="微软雅黑" panose="020B0503020204020204" pitchFamily="34" charset="-122"/>
                <a:ea typeface="微软雅黑" panose="020B0503020204020204" pitchFamily="34" charset="-122"/>
              </a:defRPr>
            </a:lvl1pPr>
          </a:lstStyle>
          <a:p>
            <a:r>
              <a:rPr lang="zh-CN" altLang="en-US" dirty="0"/>
              <a:t>解决方案与架构</a:t>
            </a:r>
          </a:p>
        </p:txBody>
      </p:sp>
      <p:grpSp>
        <p:nvGrpSpPr>
          <p:cNvPr id="85" name="组合 84">
            <a:extLst>
              <a:ext uri="{FF2B5EF4-FFF2-40B4-BE49-F238E27FC236}">
                <a16:creationId xmlns:a16="http://schemas.microsoft.com/office/drawing/2014/main" id="{D76FBE5D-9788-A9B2-F376-8E3F8B2382BA}"/>
              </a:ext>
            </a:extLst>
          </p:cNvPr>
          <p:cNvGrpSpPr/>
          <p:nvPr/>
        </p:nvGrpSpPr>
        <p:grpSpPr>
          <a:xfrm>
            <a:off x="179822" y="2210476"/>
            <a:ext cx="493254" cy="1048875"/>
            <a:chOff x="214512" y="1837962"/>
            <a:chExt cx="847835" cy="1419002"/>
          </a:xfrm>
        </p:grpSpPr>
        <p:pic>
          <p:nvPicPr>
            <p:cNvPr id="86" name="图片 85">
              <a:extLst>
                <a:ext uri="{FF2B5EF4-FFF2-40B4-BE49-F238E27FC236}">
                  <a16:creationId xmlns:a16="http://schemas.microsoft.com/office/drawing/2014/main" id="{31876F3C-349B-3BD5-23BC-8AAE906C13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2347" y="1837962"/>
              <a:ext cx="720000" cy="720000"/>
            </a:xfrm>
            <a:prstGeom prst="rect">
              <a:avLst/>
            </a:prstGeom>
          </p:spPr>
        </p:pic>
        <p:sp>
          <p:nvSpPr>
            <p:cNvPr id="87" name="文本框 86">
              <a:extLst>
                <a:ext uri="{FF2B5EF4-FFF2-40B4-BE49-F238E27FC236}">
                  <a16:creationId xmlns:a16="http://schemas.microsoft.com/office/drawing/2014/main" id="{ED02B41F-1F59-224A-A7E0-E1D9DEBC5BC9}"/>
                </a:ext>
              </a:extLst>
            </p:cNvPr>
            <p:cNvSpPr txBox="1"/>
            <p:nvPr/>
          </p:nvSpPr>
          <p:spPr>
            <a:xfrm>
              <a:off x="214512" y="2507471"/>
              <a:ext cx="793538" cy="749493"/>
            </a:xfrm>
            <a:prstGeom prst="rect">
              <a:avLst/>
            </a:prstGeom>
            <a:noFill/>
          </p:spPr>
          <p:txBody>
            <a:bodyPr vert="eaVert" wrap="none" rtlCol="0">
              <a:spAutoFit/>
            </a:bodyPr>
            <a:lstStyle/>
            <a:p>
              <a:r>
                <a:rPr lang="zh-CN" altLang="en-US" b="1" dirty="0">
                  <a:latin typeface="微软雅黑" panose="020B0503020204020204" pitchFamily="34" charset="-122"/>
                  <a:ea typeface="微软雅黑" panose="020B0503020204020204" pitchFamily="34" charset="-122"/>
                </a:rPr>
                <a:t>背景</a:t>
              </a:r>
            </a:p>
          </p:txBody>
        </p:sp>
      </p:grpSp>
      <p:grpSp>
        <p:nvGrpSpPr>
          <p:cNvPr id="88" name="组合 87">
            <a:extLst>
              <a:ext uri="{FF2B5EF4-FFF2-40B4-BE49-F238E27FC236}">
                <a16:creationId xmlns:a16="http://schemas.microsoft.com/office/drawing/2014/main" id="{8CB7709C-A1C8-5C82-C1BD-4CEB842712DE}"/>
              </a:ext>
            </a:extLst>
          </p:cNvPr>
          <p:cNvGrpSpPr/>
          <p:nvPr/>
        </p:nvGrpSpPr>
        <p:grpSpPr>
          <a:xfrm>
            <a:off x="7312850" y="2210711"/>
            <a:ext cx="545136" cy="1060906"/>
            <a:chOff x="342347" y="1837962"/>
            <a:chExt cx="720000" cy="1401213"/>
          </a:xfrm>
        </p:grpSpPr>
        <p:pic>
          <p:nvPicPr>
            <p:cNvPr id="89" name="图片 88">
              <a:extLst>
                <a:ext uri="{FF2B5EF4-FFF2-40B4-BE49-F238E27FC236}">
                  <a16:creationId xmlns:a16="http://schemas.microsoft.com/office/drawing/2014/main" id="{4F83F6E2-49BD-18DA-00A3-996B03DCCA71}"/>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42347" y="1837962"/>
              <a:ext cx="720000" cy="720000"/>
            </a:xfrm>
            <a:prstGeom prst="rect">
              <a:avLst/>
            </a:prstGeom>
          </p:spPr>
        </p:pic>
        <p:sp>
          <p:nvSpPr>
            <p:cNvPr id="90" name="文本框 89">
              <a:extLst>
                <a:ext uri="{FF2B5EF4-FFF2-40B4-BE49-F238E27FC236}">
                  <a16:creationId xmlns:a16="http://schemas.microsoft.com/office/drawing/2014/main" id="{5A8C7DEB-A074-CC6A-6085-E54280C347A7}"/>
                </a:ext>
              </a:extLst>
            </p:cNvPr>
            <p:cNvSpPr txBox="1"/>
            <p:nvPr/>
          </p:nvSpPr>
          <p:spPr>
            <a:xfrm>
              <a:off x="398295" y="2507471"/>
              <a:ext cx="609754" cy="731704"/>
            </a:xfrm>
            <a:prstGeom prst="rect">
              <a:avLst/>
            </a:prstGeom>
            <a:solidFill>
              <a:schemeClr val="bg1"/>
            </a:solidFill>
          </p:spPr>
          <p:txBody>
            <a:bodyPr vert="eaVert" wrap="none" rtlCol="0">
              <a:spAutoFit/>
            </a:bodyPr>
            <a:lstStyle/>
            <a:p>
              <a:r>
                <a:rPr lang="zh-CN" altLang="en-US" b="1" dirty="0">
                  <a:latin typeface="微软雅黑" panose="020B0503020204020204" pitchFamily="34" charset="-122"/>
                  <a:ea typeface="微软雅黑" panose="020B0503020204020204" pitchFamily="34" charset="-122"/>
                </a:rPr>
                <a:t>挑战</a:t>
              </a:r>
            </a:p>
          </p:txBody>
        </p:sp>
      </p:grpSp>
      <p:grpSp>
        <p:nvGrpSpPr>
          <p:cNvPr id="91" name="组合 90">
            <a:extLst>
              <a:ext uri="{FF2B5EF4-FFF2-40B4-BE49-F238E27FC236}">
                <a16:creationId xmlns:a16="http://schemas.microsoft.com/office/drawing/2014/main" id="{0E261CF3-1D28-6CAC-3C34-9419650CF00A}"/>
              </a:ext>
            </a:extLst>
          </p:cNvPr>
          <p:cNvGrpSpPr/>
          <p:nvPr/>
        </p:nvGrpSpPr>
        <p:grpSpPr>
          <a:xfrm>
            <a:off x="225981" y="4671109"/>
            <a:ext cx="464509" cy="1016346"/>
            <a:chOff x="389943" y="1888453"/>
            <a:chExt cx="621913" cy="1360743"/>
          </a:xfrm>
        </p:grpSpPr>
        <p:pic>
          <p:nvPicPr>
            <p:cNvPr id="92" name="图片 91">
              <a:extLst>
                <a:ext uri="{FF2B5EF4-FFF2-40B4-BE49-F238E27FC236}">
                  <a16:creationId xmlns:a16="http://schemas.microsoft.com/office/drawing/2014/main" id="{3D8588D2-9A0F-1038-6A77-E64E03D14238}"/>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92838" y="1888453"/>
              <a:ext cx="619018" cy="619018"/>
            </a:xfrm>
            <a:prstGeom prst="rect">
              <a:avLst/>
            </a:prstGeom>
          </p:spPr>
        </p:pic>
        <p:sp>
          <p:nvSpPr>
            <p:cNvPr id="93" name="文本框 92">
              <a:extLst>
                <a:ext uri="{FF2B5EF4-FFF2-40B4-BE49-F238E27FC236}">
                  <a16:creationId xmlns:a16="http://schemas.microsoft.com/office/drawing/2014/main" id="{617E57B6-08B0-8796-9DB1-E3DABA6B6592}"/>
                </a:ext>
              </a:extLst>
            </p:cNvPr>
            <p:cNvSpPr txBox="1"/>
            <p:nvPr/>
          </p:nvSpPr>
          <p:spPr>
            <a:xfrm>
              <a:off x="389943" y="2507471"/>
              <a:ext cx="618105" cy="741725"/>
            </a:xfrm>
            <a:prstGeom prst="rect">
              <a:avLst/>
            </a:prstGeom>
            <a:solidFill>
              <a:schemeClr val="bg1"/>
            </a:solidFill>
          </p:spPr>
          <p:txBody>
            <a:bodyPr vert="eaVert" wrap="none" rtlCol="0">
              <a:spAutoFit/>
            </a:bodyPr>
            <a:lstStyle/>
            <a:p>
              <a:r>
                <a:rPr lang="zh-CN" altLang="en-US" b="1" dirty="0">
                  <a:latin typeface="微软雅黑" panose="020B0503020204020204" pitchFamily="34" charset="-122"/>
                  <a:ea typeface="微软雅黑" panose="020B0503020204020204" pitchFamily="34" charset="-122"/>
                </a:rPr>
                <a:t>方案</a:t>
              </a:r>
            </a:p>
          </p:txBody>
        </p:sp>
      </p:grpSp>
    </p:spTree>
    <p:extLst>
      <p:ext uri="{BB962C8B-B14F-4D97-AF65-F5344CB8AC3E}">
        <p14:creationId xmlns:p14="http://schemas.microsoft.com/office/powerpoint/2010/main" val="963819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29A2F5-D3FE-126A-2A89-A98B07E3E17D}"/>
              </a:ext>
            </a:extLst>
          </p:cNvPr>
          <p:cNvSpPr txBox="1"/>
          <p:nvPr/>
        </p:nvSpPr>
        <p:spPr>
          <a:xfrm>
            <a:off x="244466" y="1128481"/>
            <a:ext cx="10582030" cy="584775"/>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defRPr sz="3200" b="1">
                <a:latin typeface="微软雅黑" panose="020B0503020204020204" pitchFamily="34" charset="-122"/>
                <a:ea typeface="微软雅黑" panose="020B0503020204020204" pitchFamily="34" charset="-122"/>
              </a:defRPr>
            </a:lvl1pPr>
          </a:lstStyle>
          <a:p>
            <a:r>
              <a:rPr lang="zh-CN" altLang="en-US" dirty="0"/>
              <a:t>部署演练环境：</a:t>
            </a:r>
            <a:r>
              <a:rPr lang="en-US" altLang="zh-CN" sz="2800" dirty="0"/>
              <a:t>Sock Shop</a:t>
            </a:r>
            <a:r>
              <a:rPr lang="zh-CN" altLang="en-US" sz="2800" dirty="0"/>
              <a:t>应用及监控可视化系统</a:t>
            </a:r>
            <a:endParaRPr lang="en-US" altLang="zh-CN" dirty="0"/>
          </a:p>
        </p:txBody>
      </p:sp>
      <p:pic>
        <p:nvPicPr>
          <p:cNvPr id="3" name="图片 2">
            <a:extLst>
              <a:ext uri="{FF2B5EF4-FFF2-40B4-BE49-F238E27FC236}">
                <a16:creationId xmlns:a16="http://schemas.microsoft.com/office/drawing/2014/main" id="{895B81FC-0E1C-437C-973F-7E0B149803BD}"/>
              </a:ext>
            </a:extLst>
          </p:cNvPr>
          <p:cNvPicPr>
            <a:picLocks noChangeAspect="1"/>
          </p:cNvPicPr>
          <p:nvPr/>
        </p:nvPicPr>
        <p:blipFill rotWithShape="1">
          <a:blip r:embed="rId3">
            <a:extLst>
              <a:ext uri="{28A0092B-C50C-407E-A947-70E740481C1C}">
                <a14:useLocalDpi xmlns:a14="http://schemas.microsoft.com/office/drawing/2010/main" val="0"/>
              </a:ext>
            </a:extLst>
          </a:blip>
          <a:srcRect t="7534" b="7311"/>
          <a:stretch/>
        </p:blipFill>
        <p:spPr>
          <a:xfrm>
            <a:off x="3762053" y="2473063"/>
            <a:ext cx="4499694" cy="2873794"/>
          </a:xfrm>
          <a:prstGeom prst="rect">
            <a:avLst/>
          </a:prstGeom>
        </p:spPr>
      </p:pic>
      <p:pic>
        <p:nvPicPr>
          <p:cNvPr id="2" name="图片 1">
            <a:extLst>
              <a:ext uri="{FF2B5EF4-FFF2-40B4-BE49-F238E27FC236}">
                <a16:creationId xmlns:a16="http://schemas.microsoft.com/office/drawing/2014/main" id="{D60E7792-96CE-D003-B38D-951BFB57BC9E}"/>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156548" y="1816559"/>
            <a:ext cx="1980000" cy="1980000"/>
          </a:xfrm>
          <a:prstGeom prst="roundRect">
            <a:avLst>
              <a:gd name="adj" fmla="val 5879"/>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5" name="图片 4">
            <a:extLst>
              <a:ext uri="{FF2B5EF4-FFF2-40B4-BE49-F238E27FC236}">
                <a16:creationId xmlns:a16="http://schemas.microsoft.com/office/drawing/2014/main" id="{960C950D-0C84-FBA6-22C5-56156104F5AB}"/>
              </a:ext>
            </a:extLst>
          </p:cNvPr>
          <p:cNvPicPr>
            <a:picLocks/>
          </p:cNvPicPr>
          <p:nvPr/>
        </p:nvPicPr>
        <p:blipFill>
          <a:blip r:embed="rId5"/>
          <a:stretch>
            <a:fillRect/>
          </a:stretch>
        </p:blipFill>
        <p:spPr>
          <a:xfrm>
            <a:off x="1156548" y="4277739"/>
            <a:ext cx="1980000" cy="1980000"/>
          </a:xfrm>
          <a:prstGeom prst="roundRect">
            <a:avLst/>
          </a:prstGeom>
          <a:ln w="34925">
            <a:noFill/>
          </a:ln>
          <a:effectLst>
            <a:outerShdw blurRad="184150" dist="241300" dir="11520000" sx="110000" sy="110000" algn="ctr">
              <a:srgbClr val="000000">
                <a:alpha val="18000"/>
              </a:srgbClr>
            </a:outerShdw>
          </a:effectLst>
        </p:spPr>
      </p:pic>
      <p:pic>
        <p:nvPicPr>
          <p:cNvPr id="6" name="图片 5">
            <a:extLst>
              <a:ext uri="{FF2B5EF4-FFF2-40B4-BE49-F238E27FC236}">
                <a16:creationId xmlns:a16="http://schemas.microsoft.com/office/drawing/2014/main" id="{FDF7BF1D-B61D-02B2-1FD5-DB0F15762B83}"/>
              </a:ext>
            </a:extLst>
          </p:cNvPr>
          <p:cNvPicPr>
            <a:picLocks/>
          </p:cNvPicPr>
          <p:nvPr/>
        </p:nvPicPr>
        <p:blipFill>
          <a:blip r:embed="rId6">
            <a:extLst>
              <a:ext uri="{28A0092B-C50C-407E-A947-70E740481C1C}">
                <a14:useLocalDpi xmlns:a14="http://schemas.microsoft.com/office/drawing/2010/main" val="0"/>
              </a:ext>
            </a:extLst>
          </a:blip>
          <a:srcRect/>
          <a:stretch/>
        </p:blipFill>
        <p:spPr>
          <a:xfrm>
            <a:off x="8899444" y="3189960"/>
            <a:ext cx="2448000" cy="1440000"/>
          </a:xfrm>
          <a:prstGeom prst="roundRect">
            <a:avLst/>
          </a:prstGeom>
          <a:ln>
            <a:noFill/>
          </a:ln>
          <a:effectLst>
            <a:outerShdw blurRad="184150" dist="241300" dir="11520000" sx="110000" sy="110000" algn="ctr">
              <a:srgbClr val="000000">
                <a:alpha val="18000"/>
              </a:srgbClr>
            </a:outerShdw>
          </a:effectLst>
        </p:spPr>
      </p:pic>
      <p:pic>
        <p:nvPicPr>
          <p:cNvPr id="7" name="图片 6">
            <a:extLst>
              <a:ext uri="{FF2B5EF4-FFF2-40B4-BE49-F238E27FC236}">
                <a16:creationId xmlns:a16="http://schemas.microsoft.com/office/drawing/2014/main" id="{98AABD43-6990-B790-CF09-CACBA5EA592C}"/>
              </a:ext>
            </a:extLst>
          </p:cNvPr>
          <p:cNvPicPr>
            <a:picLocks/>
          </p:cNvPicPr>
          <p:nvPr/>
        </p:nvPicPr>
        <p:blipFill>
          <a:blip r:embed="rId7"/>
          <a:stretch>
            <a:fillRect/>
          </a:stretch>
        </p:blipFill>
        <p:spPr>
          <a:xfrm>
            <a:off x="8899444" y="5149765"/>
            <a:ext cx="2448000" cy="1440000"/>
          </a:xfrm>
          <a:prstGeom prst="roundRect">
            <a:avLst/>
          </a:prstGeom>
          <a:ln>
            <a:noFill/>
          </a:ln>
          <a:effectLst>
            <a:outerShdw blurRad="184150" dist="241300" dir="11520000" sx="110000" sy="110000" algn="ctr">
              <a:srgbClr val="000000">
                <a:alpha val="18000"/>
              </a:srgbClr>
            </a:outerShdw>
          </a:effectLst>
        </p:spPr>
      </p:pic>
      <p:pic>
        <p:nvPicPr>
          <p:cNvPr id="8" name="图片 7">
            <a:extLst>
              <a:ext uri="{FF2B5EF4-FFF2-40B4-BE49-F238E27FC236}">
                <a16:creationId xmlns:a16="http://schemas.microsoft.com/office/drawing/2014/main" id="{F12B30AF-AD4E-0FD2-5F1B-FACBCE684E7E}"/>
              </a:ext>
            </a:extLst>
          </p:cNvPr>
          <p:cNvPicPr>
            <a:picLocks/>
          </p:cNvPicPr>
          <p:nvPr/>
        </p:nvPicPr>
        <p:blipFill>
          <a:blip r:embed="rId8"/>
          <a:stretch>
            <a:fillRect/>
          </a:stretch>
        </p:blipFill>
        <p:spPr>
          <a:xfrm>
            <a:off x="8899444" y="1232479"/>
            <a:ext cx="2448000" cy="1440000"/>
          </a:xfrm>
          <a:prstGeom prst="roundRect">
            <a:avLst/>
          </a:prstGeom>
          <a:ln>
            <a:noFill/>
          </a:ln>
          <a:effectLst>
            <a:outerShdw blurRad="184150" dist="241300" dir="11520000" sx="110000" sy="110000" algn="ctr">
              <a:srgbClr val="000000">
                <a:alpha val="18000"/>
              </a:srgbClr>
            </a:outerShdw>
          </a:effectLst>
        </p:spPr>
      </p:pic>
      <p:sp>
        <p:nvSpPr>
          <p:cNvPr id="9" name="文本框 8">
            <a:extLst>
              <a:ext uri="{FF2B5EF4-FFF2-40B4-BE49-F238E27FC236}">
                <a16:creationId xmlns:a16="http://schemas.microsoft.com/office/drawing/2014/main" id="{422122DC-2CED-8D51-39F2-D55223C8117E}"/>
              </a:ext>
            </a:extLst>
          </p:cNvPr>
          <p:cNvSpPr txBox="1"/>
          <p:nvPr/>
        </p:nvSpPr>
        <p:spPr>
          <a:xfrm>
            <a:off x="11405164" y="1277935"/>
            <a:ext cx="677108" cy="1349087"/>
          </a:xfrm>
          <a:prstGeom prst="rect">
            <a:avLst/>
          </a:prstGeom>
          <a:noFill/>
        </p:spPr>
        <p:txBody>
          <a:bodyPr vert="eaVert" wrap="none" rtlCol="0">
            <a:spAutoFit/>
          </a:bodyPr>
          <a:lstStyle/>
          <a:p>
            <a:pPr algn="ctr"/>
            <a:r>
              <a:rPr lang="en-US" altLang="zh-CN" dirty="0" err="1">
                <a:latin typeface="微软雅黑" panose="020B0503020204020204" pitchFamily="34" charset="-122"/>
                <a:ea typeface="微软雅黑" panose="020B0503020204020204" pitchFamily="34" charset="-122"/>
              </a:rPr>
              <a:t>Kiali</a:t>
            </a:r>
            <a:endParaRPr lang="en-US" altLang="zh-CN"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调用链监控数据</a:t>
            </a:r>
            <a:endParaRPr lang="en-US" altLang="zh-CN"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7F894C3-A578-BED9-BB74-69881EE7511C}"/>
              </a:ext>
            </a:extLst>
          </p:cNvPr>
          <p:cNvSpPr txBox="1"/>
          <p:nvPr/>
        </p:nvSpPr>
        <p:spPr>
          <a:xfrm>
            <a:off x="11405164" y="2776477"/>
            <a:ext cx="677108" cy="2224267"/>
          </a:xfrm>
          <a:prstGeom prst="rect">
            <a:avLst/>
          </a:prstGeom>
          <a:noFill/>
        </p:spPr>
        <p:txBody>
          <a:bodyPr vert="eaVert" wrap="square">
            <a:spAutoFit/>
          </a:bodyPr>
          <a:lstStyle/>
          <a:p>
            <a:pPr algn="ctr"/>
            <a:r>
              <a:rPr lang="en-US" altLang="zh-CN" dirty="0">
                <a:latin typeface="微软雅黑" panose="020B0503020204020204" pitchFamily="34" charset="-122"/>
                <a:ea typeface="微软雅黑" panose="020B0503020204020204" pitchFamily="34" charset="-122"/>
              </a:rPr>
              <a:t>Grafana</a:t>
            </a:r>
          </a:p>
          <a:p>
            <a:pPr algn="ctr"/>
            <a:r>
              <a:rPr lang="zh-CN" altLang="en-US" sz="1400" dirty="0">
                <a:latin typeface="微软雅黑" panose="020B0503020204020204" pitchFamily="34" charset="-122"/>
                <a:ea typeface="微软雅黑" panose="020B0503020204020204" pitchFamily="34" charset="-122"/>
              </a:rPr>
              <a:t>监控数据和数据统计</a:t>
            </a:r>
            <a:endParaRPr lang="en-US" altLang="zh-CN" sz="1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32BA8E7-219F-9A3E-2E9E-741BDE7706AE}"/>
              </a:ext>
            </a:extLst>
          </p:cNvPr>
          <p:cNvSpPr txBox="1"/>
          <p:nvPr/>
        </p:nvSpPr>
        <p:spPr>
          <a:xfrm>
            <a:off x="11405163" y="4770637"/>
            <a:ext cx="677108" cy="2198256"/>
          </a:xfrm>
          <a:prstGeom prst="rect">
            <a:avLst/>
          </a:prstGeom>
          <a:noFill/>
        </p:spPr>
        <p:txBody>
          <a:bodyPr vert="eaVert" wrap="square">
            <a:spAutoFit/>
          </a:bodyPr>
          <a:lstStyle/>
          <a:p>
            <a:pPr algn="ctr"/>
            <a:r>
              <a:rPr lang="en-US" altLang="zh-CN" dirty="0">
                <a:latin typeface="微软雅黑" panose="020B0503020204020204" pitchFamily="34" charset="-122"/>
                <a:ea typeface="微软雅黑" panose="020B0503020204020204" pitchFamily="34" charset="-122"/>
              </a:rPr>
              <a:t>Prometheus</a:t>
            </a:r>
          </a:p>
          <a:p>
            <a:pPr algn="ctr"/>
            <a:r>
              <a:rPr lang="zh-CN" altLang="en-US" sz="1400" dirty="0">
                <a:latin typeface="微软雅黑" panose="020B0503020204020204" pitchFamily="34" charset="-122"/>
                <a:ea typeface="微软雅黑" panose="020B0503020204020204" pitchFamily="34" charset="-122"/>
              </a:rPr>
              <a:t>系统监控和报警系统</a:t>
            </a:r>
            <a:endParaRPr lang="en-US" altLang="zh-CN" sz="14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B60EBED-94A4-986D-DC8D-AA42FF8B437A}"/>
              </a:ext>
            </a:extLst>
          </p:cNvPr>
          <p:cNvSpPr txBox="1"/>
          <p:nvPr/>
        </p:nvSpPr>
        <p:spPr>
          <a:xfrm>
            <a:off x="483275" y="1731193"/>
            <a:ext cx="615553" cy="1882567"/>
          </a:xfrm>
          <a:prstGeom prst="rect">
            <a:avLst/>
          </a:prstGeom>
          <a:noFill/>
        </p:spPr>
        <p:txBody>
          <a:bodyPr vert="eaVert" wrap="none" rtlCol="0">
            <a:spAutoFit/>
          </a:bodyPr>
          <a:lstStyle/>
          <a:p>
            <a:pPr algn="ctr"/>
            <a:r>
              <a:rPr lang="en-US" altLang="zh-CN" sz="1400" dirty="0">
                <a:latin typeface="微软雅黑" panose="020B0503020204020204" pitchFamily="34" charset="-122"/>
                <a:ea typeface="微软雅黑" panose="020B0503020204020204" pitchFamily="34" charset="-122"/>
              </a:rPr>
              <a:t>Sock-shop</a:t>
            </a:r>
            <a:r>
              <a:rPr lang="zh-CN" altLang="en-US" sz="1400" dirty="0">
                <a:latin typeface="微软雅黑" panose="020B0503020204020204" pitchFamily="34" charset="-122"/>
                <a:ea typeface="微软雅黑" panose="020B0503020204020204" pitchFamily="34" charset="-122"/>
              </a:rPr>
              <a:t>微服务架构</a:t>
            </a:r>
            <a:endParaRPr lang="en-US" altLang="zh-CN" sz="1400"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和业务链调用关系</a:t>
            </a:r>
            <a:endParaRPr lang="en-US" altLang="zh-CN" sz="11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774B749-7570-3CD7-527F-0A37CD36E838}"/>
              </a:ext>
            </a:extLst>
          </p:cNvPr>
          <p:cNvSpPr txBox="1"/>
          <p:nvPr/>
        </p:nvSpPr>
        <p:spPr>
          <a:xfrm>
            <a:off x="483275" y="4772729"/>
            <a:ext cx="615553" cy="990015"/>
          </a:xfrm>
          <a:prstGeom prst="rect">
            <a:avLst/>
          </a:prstGeom>
          <a:noFill/>
        </p:spPr>
        <p:txBody>
          <a:bodyPr vert="eaVert" wrap="none" rtlCol="0">
            <a:spAutoFit/>
          </a:bodyPr>
          <a:lstStyle/>
          <a:p>
            <a:pPr algn="ctr"/>
            <a:r>
              <a:rPr lang="en-US" altLang="zh-CN" sz="1400" dirty="0">
                <a:latin typeface="微软雅黑" panose="020B0503020204020204" pitchFamily="34" charset="-122"/>
                <a:ea typeface="微软雅黑" panose="020B0503020204020204" pitchFamily="34" charset="-122"/>
              </a:rPr>
              <a:t>Sock-shop</a:t>
            </a:r>
          </a:p>
          <a:p>
            <a:pPr algn="ctr"/>
            <a:r>
              <a:rPr lang="zh-CN" altLang="en-US" sz="1400" dirty="0">
                <a:latin typeface="微软雅黑" panose="020B0503020204020204" pitchFamily="34" charset="-122"/>
                <a:ea typeface="微软雅黑" panose="020B0503020204020204" pitchFamily="34" charset="-122"/>
              </a:rPr>
              <a:t>微服务应用</a:t>
            </a:r>
            <a:endParaRPr lang="en-US" altLang="zh-CN" sz="1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CBFDB359-3BA0-14DF-4B93-2FC28C96336A}"/>
              </a:ext>
            </a:extLst>
          </p:cNvPr>
          <p:cNvSpPr txBox="1"/>
          <p:nvPr/>
        </p:nvSpPr>
        <p:spPr>
          <a:xfrm>
            <a:off x="5529037" y="5291310"/>
            <a:ext cx="1005403" cy="338554"/>
          </a:xfrm>
          <a:prstGeom prst="rect">
            <a:avLst/>
          </a:prstGeom>
          <a:noFill/>
        </p:spPr>
        <p:txBody>
          <a:bodyPr vert="horz" wrap="none" rtlCol="0">
            <a:spAutoFit/>
          </a:bodyPr>
          <a:lstStyle/>
          <a:p>
            <a:pPr algn="ctr"/>
            <a:r>
              <a:rPr lang="zh-CN" altLang="en-US" sz="1600" dirty="0">
                <a:latin typeface="微软雅黑" panose="020B0503020204020204" pitchFamily="34" charset="-122"/>
                <a:ea typeface="微软雅黑" panose="020B0503020204020204" pitchFamily="34" charset="-122"/>
              </a:rPr>
              <a:t>技术路线</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020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D8DC310-0466-F7E6-536D-18D2267813A4}"/>
              </a:ext>
            </a:extLst>
          </p:cNvPr>
          <p:cNvSpPr/>
          <p:nvPr/>
        </p:nvSpPr>
        <p:spPr>
          <a:xfrm>
            <a:off x="473895" y="1897372"/>
            <a:ext cx="5073465" cy="4714212"/>
          </a:xfrm>
          <a:prstGeom prst="rect">
            <a:avLst/>
          </a:prstGeom>
          <a:solidFill>
            <a:schemeClr val="bg1">
              <a:lumMod val="9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2A29A2F5-D3FE-126A-2A89-A98B07E3E17D}"/>
              </a:ext>
            </a:extLst>
          </p:cNvPr>
          <p:cNvSpPr txBox="1"/>
          <p:nvPr/>
        </p:nvSpPr>
        <p:spPr>
          <a:xfrm>
            <a:off x="244465" y="1128481"/>
            <a:ext cx="11385560" cy="584775"/>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defRPr sz="3200" b="1">
                <a:latin typeface="微软雅黑" panose="020B0503020204020204" pitchFamily="34" charset="-122"/>
                <a:ea typeface="微软雅黑" panose="020B0503020204020204" pitchFamily="34" charset="-122"/>
              </a:defRPr>
            </a:lvl1pPr>
          </a:lstStyle>
          <a:p>
            <a:r>
              <a:rPr lang="zh-CN" altLang="en-US" dirty="0"/>
              <a:t>模拟真实环境：</a:t>
            </a:r>
            <a:r>
              <a:rPr lang="zh-CN" altLang="en-US" sz="2800" dirty="0"/>
              <a:t>基于</a:t>
            </a:r>
            <a:r>
              <a:rPr lang="en-US" altLang="zh-CN" sz="2800" dirty="0"/>
              <a:t>Locust</a:t>
            </a:r>
            <a:r>
              <a:rPr lang="zh-CN" altLang="en-US" sz="2800" dirty="0"/>
              <a:t>和</a:t>
            </a:r>
            <a:r>
              <a:rPr lang="en-US" altLang="zh-CN" sz="2800" dirty="0"/>
              <a:t>Chaos Mesh</a:t>
            </a:r>
            <a:r>
              <a:rPr lang="zh-CN" altLang="en-US" sz="2800" dirty="0"/>
              <a:t>模拟工作负载和故障类型</a:t>
            </a:r>
            <a:endParaRPr lang="en-US" altLang="zh-CN" sz="2800" dirty="0"/>
          </a:p>
        </p:txBody>
      </p:sp>
      <p:sp>
        <p:nvSpPr>
          <p:cNvPr id="24" name="矩形 23">
            <a:extLst>
              <a:ext uri="{FF2B5EF4-FFF2-40B4-BE49-F238E27FC236}">
                <a16:creationId xmlns:a16="http://schemas.microsoft.com/office/drawing/2014/main" id="{F8C9AA82-5577-A8CA-0EDF-FFDD4395C8E0}"/>
              </a:ext>
            </a:extLst>
          </p:cNvPr>
          <p:cNvSpPr/>
          <p:nvPr/>
        </p:nvSpPr>
        <p:spPr>
          <a:xfrm>
            <a:off x="6270812" y="1780980"/>
            <a:ext cx="5447294" cy="1658870"/>
          </a:xfrm>
          <a:prstGeom prst="rect">
            <a:avLst/>
          </a:prstGeom>
          <a:solidFill>
            <a:schemeClr val="bg1">
              <a:lumMod val="9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05FE80F5-AC21-4588-18E4-91091DF3880E}"/>
              </a:ext>
            </a:extLst>
          </p:cNvPr>
          <p:cNvSpPr/>
          <p:nvPr/>
        </p:nvSpPr>
        <p:spPr>
          <a:xfrm>
            <a:off x="6270812" y="3576054"/>
            <a:ext cx="5447293" cy="2947537"/>
          </a:xfrm>
          <a:prstGeom prst="rect">
            <a:avLst/>
          </a:prstGeom>
          <a:solidFill>
            <a:schemeClr val="bg1">
              <a:lumMod val="9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A6B17B9D-6A77-ABF3-456C-DE4245C9F71C}"/>
              </a:ext>
            </a:extLst>
          </p:cNvPr>
          <p:cNvSpPr txBox="1"/>
          <p:nvPr/>
        </p:nvSpPr>
        <p:spPr>
          <a:xfrm>
            <a:off x="6469730" y="1897372"/>
            <a:ext cx="461665" cy="1391868"/>
          </a:xfrm>
          <a:prstGeom prst="rect">
            <a:avLst/>
          </a:prstGeom>
          <a:solidFill>
            <a:srgbClr val="01628A"/>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vert="eaVert" wrap="square" rtlCol="0">
            <a:spAutoFit/>
          </a:bodyPr>
          <a:lstStyle/>
          <a:p>
            <a:pPr algn="ctr"/>
            <a:r>
              <a:rPr lang="zh-CN" altLang="en-US" dirty="0"/>
              <a:t>困     难</a:t>
            </a:r>
          </a:p>
        </p:txBody>
      </p:sp>
      <p:sp>
        <p:nvSpPr>
          <p:cNvPr id="29" name="文本框 28">
            <a:extLst>
              <a:ext uri="{FF2B5EF4-FFF2-40B4-BE49-F238E27FC236}">
                <a16:creationId xmlns:a16="http://schemas.microsoft.com/office/drawing/2014/main" id="{71A8EDEA-2118-34C6-EABC-E634FA590518}"/>
              </a:ext>
            </a:extLst>
          </p:cNvPr>
          <p:cNvSpPr txBox="1"/>
          <p:nvPr/>
        </p:nvSpPr>
        <p:spPr>
          <a:xfrm>
            <a:off x="643956" y="2189182"/>
            <a:ext cx="461665" cy="4126324"/>
          </a:xfrm>
          <a:prstGeom prst="rect">
            <a:avLst/>
          </a:prstGeom>
          <a:solidFill>
            <a:srgbClr val="004F87"/>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vert="eaVert" wrap="square" rtlCol="0">
            <a:spAutoFit/>
          </a:bodyPr>
          <a:lstStyle/>
          <a:p>
            <a:pPr algn="ctr"/>
            <a:r>
              <a:rPr lang="zh-CN" altLang="en-US" dirty="0"/>
              <a:t>方           案</a:t>
            </a:r>
          </a:p>
        </p:txBody>
      </p:sp>
      <p:sp>
        <p:nvSpPr>
          <p:cNvPr id="37" name="文本框 36">
            <a:extLst>
              <a:ext uri="{FF2B5EF4-FFF2-40B4-BE49-F238E27FC236}">
                <a16:creationId xmlns:a16="http://schemas.microsoft.com/office/drawing/2014/main" id="{254041B9-252D-8A71-4DAA-E7C2FBE2BC90}"/>
              </a:ext>
            </a:extLst>
          </p:cNvPr>
          <p:cNvSpPr txBox="1"/>
          <p:nvPr/>
        </p:nvSpPr>
        <p:spPr>
          <a:xfrm>
            <a:off x="6469730" y="4002236"/>
            <a:ext cx="461665" cy="2042282"/>
          </a:xfrm>
          <a:prstGeom prst="rect">
            <a:avLst/>
          </a:prstGeom>
          <a:solidFill>
            <a:srgbClr val="01628A"/>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vert="eaVert" wrap="square" rtlCol="0">
            <a:spAutoFit/>
          </a:bodyPr>
          <a:lstStyle/>
          <a:p>
            <a:pPr algn="ctr"/>
            <a:r>
              <a:rPr lang="zh-CN" altLang="en-US" dirty="0"/>
              <a:t>结   果</a:t>
            </a:r>
          </a:p>
        </p:txBody>
      </p:sp>
      <p:sp>
        <p:nvSpPr>
          <p:cNvPr id="42" name="箭头: 上 41">
            <a:extLst>
              <a:ext uri="{FF2B5EF4-FFF2-40B4-BE49-F238E27FC236}">
                <a16:creationId xmlns:a16="http://schemas.microsoft.com/office/drawing/2014/main" id="{F7E2BE15-50BC-C550-589A-8B9AFFFE1893}"/>
              </a:ext>
            </a:extLst>
          </p:cNvPr>
          <p:cNvSpPr/>
          <p:nvPr/>
        </p:nvSpPr>
        <p:spPr>
          <a:xfrm rot="3001718">
            <a:off x="5592104" y="2378199"/>
            <a:ext cx="690282" cy="905760"/>
          </a:xfrm>
          <a:prstGeom prst="upArrow">
            <a:avLst>
              <a:gd name="adj1" fmla="val 46480"/>
              <a:gd name="adj2" fmla="val 50000"/>
            </a:avLst>
          </a:prstGeom>
          <a:solidFill>
            <a:srgbClr val="004F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解决</a:t>
            </a:r>
          </a:p>
        </p:txBody>
      </p:sp>
      <p:sp>
        <p:nvSpPr>
          <p:cNvPr id="43" name="箭头: 上 42">
            <a:extLst>
              <a:ext uri="{FF2B5EF4-FFF2-40B4-BE49-F238E27FC236}">
                <a16:creationId xmlns:a16="http://schemas.microsoft.com/office/drawing/2014/main" id="{231C0395-6204-7643-CA79-E92BCCDC5F29}"/>
              </a:ext>
            </a:extLst>
          </p:cNvPr>
          <p:cNvSpPr/>
          <p:nvPr/>
        </p:nvSpPr>
        <p:spPr>
          <a:xfrm rot="6744749">
            <a:off x="5599879" y="4608589"/>
            <a:ext cx="642620" cy="728689"/>
          </a:xfrm>
          <a:prstGeom prst="upArrow">
            <a:avLst>
              <a:gd name="adj1" fmla="val 46480"/>
              <a:gd name="adj2" fmla="val 50000"/>
            </a:avLst>
          </a:prstGeom>
          <a:solidFill>
            <a:srgbClr val="004F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得到</a:t>
            </a:r>
          </a:p>
        </p:txBody>
      </p:sp>
      <p:sp>
        <p:nvSpPr>
          <p:cNvPr id="45" name="文本框 44">
            <a:extLst>
              <a:ext uri="{FF2B5EF4-FFF2-40B4-BE49-F238E27FC236}">
                <a16:creationId xmlns:a16="http://schemas.microsoft.com/office/drawing/2014/main" id="{CD21624C-7863-CD7F-BD6B-D624BF576096}"/>
              </a:ext>
            </a:extLst>
          </p:cNvPr>
          <p:cNvSpPr txBox="1"/>
          <p:nvPr/>
        </p:nvSpPr>
        <p:spPr>
          <a:xfrm>
            <a:off x="1202860" y="6051332"/>
            <a:ext cx="4258999"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细化问题，便于</a:t>
            </a:r>
            <a:r>
              <a:rPr lang="zh-CN" altLang="en-US" sz="1600" b="1" dirty="0">
                <a:solidFill>
                  <a:srgbClr val="FF0000"/>
                </a:solidFill>
                <a:latin typeface="微软雅黑" panose="020B0503020204020204" pitchFamily="34" charset="-122"/>
                <a:ea typeface="微软雅黑" panose="020B0503020204020204" pitchFamily="34" charset="-122"/>
              </a:rPr>
              <a:t>补充和调整</a:t>
            </a:r>
            <a:r>
              <a:rPr lang="zh-CN" altLang="en-US" sz="1600" dirty="0">
                <a:latin typeface="微软雅黑" panose="020B0503020204020204" pitchFamily="34" charset="-122"/>
                <a:ea typeface="微软雅黑" panose="020B0503020204020204" pitchFamily="34" charset="-122"/>
              </a:rPr>
              <a:t>，操作简单</a:t>
            </a:r>
            <a:r>
              <a:rPr lang="zh-CN" altLang="en-US" sz="1600" b="1" dirty="0">
                <a:solidFill>
                  <a:srgbClr val="FF0000"/>
                </a:solidFill>
                <a:latin typeface="微软雅黑" panose="020B0503020204020204" pitchFamily="34" charset="-122"/>
                <a:ea typeface="微软雅黑" panose="020B0503020204020204" pitchFamily="34" charset="-122"/>
              </a:rPr>
              <a:t>易实现</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101D4776-D201-B1F1-BCDB-558EF65F2E83}"/>
              </a:ext>
            </a:extLst>
          </p:cNvPr>
          <p:cNvSpPr txBox="1"/>
          <p:nvPr/>
        </p:nvSpPr>
        <p:spPr>
          <a:xfrm>
            <a:off x="6953625" y="6148170"/>
            <a:ext cx="4669229" cy="338554"/>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产生</a:t>
            </a:r>
            <a:r>
              <a:rPr lang="zh-CN" altLang="en-US" sz="1600" b="1" dirty="0">
                <a:solidFill>
                  <a:srgbClr val="FF0000"/>
                </a:solidFill>
                <a:latin typeface="微软雅黑" panose="020B0503020204020204" pitchFamily="34" charset="-122"/>
                <a:ea typeface="微软雅黑" panose="020B0503020204020204" pitchFamily="34" charset="-122"/>
              </a:rPr>
              <a:t>多类型</a:t>
            </a:r>
            <a:r>
              <a:rPr lang="zh-CN" altLang="en-US" sz="1600" dirty="0">
                <a:latin typeface="微软雅黑" panose="020B0503020204020204" pitchFamily="34" charset="-122"/>
                <a:ea typeface="微软雅黑" panose="020B0503020204020204" pitchFamily="34" charset="-122"/>
              </a:rPr>
              <a:t>的异常数据，符合大部分业务场景</a:t>
            </a:r>
          </a:p>
        </p:txBody>
      </p:sp>
      <p:grpSp>
        <p:nvGrpSpPr>
          <p:cNvPr id="20" name="组合 19">
            <a:extLst>
              <a:ext uri="{FF2B5EF4-FFF2-40B4-BE49-F238E27FC236}">
                <a16:creationId xmlns:a16="http://schemas.microsoft.com/office/drawing/2014/main" id="{D7EDE930-DCA2-AB16-3497-3E2A86884879}"/>
              </a:ext>
            </a:extLst>
          </p:cNvPr>
          <p:cNvGrpSpPr/>
          <p:nvPr/>
        </p:nvGrpSpPr>
        <p:grpSpPr>
          <a:xfrm>
            <a:off x="2044076" y="2073109"/>
            <a:ext cx="812554" cy="929876"/>
            <a:chOff x="1737606" y="2129828"/>
            <a:chExt cx="812554" cy="929876"/>
          </a:xfrm>
        </p:grpSpPr>
        <p:sp>
          <p:nvSpPr>
            <p:cNvPr id="11" name="图形 9">
              <a:extLst>
                <a:ext uri="{FF2B5EF4-FFF2-40B4-BE49-F238E27FC236}">
                  <a16:creationId xmlns:a16="http://schemas.microsoft.com/office/drawing/2014/main" id="{FE025866-6908-5BC3-7BC4-32EDC2BC29B2}"/>
                </a:ext>
              </a:extLst>
            </p:cNvPr>
            <p:cNvSpPr/>
            <p:nvPr/>
          </p:nvSpPr>
          <p:spPr>
            <a:xfrm>
              <a:off x="1829073" y="2129828"/>
              <a:ext cx="629621" cy="629891"/>
            </a:xfrm>
            <a:custGeom>
              <a:avLst/>
              <a:gdLst>
                <a:gd name="connsiteX0" fmla="*/ 304952 w 629621"/>
                <a:gd name="connsiteY0" fmla="*/ 270 h 629891"/>
                <a:gd name="connsiteX1" fmla="*/ 157077 w 629621"/>
                <a:gd name="connsiteY1" fmla="*/ 146831 h 629891"/>
                <a:gd name="connsiteX2" fmla="*/ 314154 w 629621"/>
                <a:gd name="connsiteY2" fmla="*/ 315738 h 629891"/>
                <a:gd name="connsiteX3" fmla="*/ 471888 w 629621"/>
                <a:gd name="connsiteY3" fmla="*/ 158004 h 629891"/>
                <a:gd name="connsiteX4" fmla="*/ 304952 w 629621"/>
                <a:gd name="connsiteY4" fmla="*/ 270 h 629891"/>
                <a:gd name="connsiteX5" fmla="*/ 314811 w 629621"/>
                <a:gd name="connsiteY5" fmla="*/ 367001 h 629891"/>
                <a:gd name="connsiteX6" fmla="*/ 0 w 629621"/>
                <a:gd name="connsiteY6" fmla="*/ 524735 h 629891"/>
                <a:gd name="connsiteX7" fmla="*/ 0 w 629621"/>
                <a:gd name="connsiteY7" fmla="*/ 603602 h 629891"/>
                <a:gd name="connsiteX8" fmla="*/ 26289 w 629621"/>
                <a:gd name="connsiteY8" fmla="*/ 629891 h 629891"/>
                <a:gd name="connsiteX9" fmla="*/ 603333 w 629621"/>
                <a:gd name="connsiteY9" fmla="*/ 629891 h 629891"/>
                <a:gd name="connsiteX10" fmla="*/ 629622 w 629621"/>
                <a:gd name="connsiteY10" fmla="*/ 603602 h 629891"/>
                <a:gd name="connsiteX11" fmla="*/ 629622 w 629621"/>
                <a:gd name="connsiteY11" fmla="*/ 524078 h 629891"/>
                <a:gd name="connsiteX12" fmla="*/ 314811 w 629621"/>
                <a:gd name="connsiteY12" fmla="*/ 367001 h 629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9621" h="629891">
                  <a:moveTo>
                    <a:pt x="304952" y="270"/>
                  </a:moveTo>
                  <a:cubicBezTo>
                    <a:pt x="226743" y="4870"/>
                    <a:pt x="162335" y="68621"/>
                    <a:pt x="157077" y="146831"/>
                  </a:cubicBezTo>
                  <a:cubicBezTo>
                    <a:pt x="151162" y="238842"/>
                    <a:pt x="223456" y="315738"/>
                    <a:pt x="314154" y="315738"/>
                  </a:cubicBezTo>
                  <a:cubicBezTo>
                    <a:pt x="401564" y="315738"/>
                    <a:pt x="471888" y="244757"/>
                    <a:pt x="471888" y="158004"/>
                  </a:cubicBezTo>
                  <a:cubicBezTo>
                    <a:pt x="472545" y="67307"/>
                    <a:pt x="396307" y="-4988"/>
                    <a:pt x="304952" y="270"/>
                  </a:cubicBezTo>
                  <a:close/>
                  <a:moveTo>
                    <a:pt x="314811" y="367001"/>
                  </a:moveTo>
                  <a:cubicBezTo>
                    <a:pt x="209655" y="367001"/>
                    <a:pt x="0" y="419579"/>
                    <a:pt x="0" y="524735"/>
                  </a:cubicBezTo>
                  <a:lnTo>
                    <a:pt x="0" y="603602"/>
                  </a:lnTo>
                  <a:cubicBezTo>
                    <a:pt x="0" y="618061"/>
                    <a:pt x="11830" y="629891"/>
                    <a:pt x="26289" y="629891"/>
                  </a:cubicBezTo>
                  <a:lnTo>
                    <a:pt x="603333" y="629891"/>
                  </a:lnTo>
                  <a:cubicBezTo>
                    <a:pt x="617792" y="629891"/>
                    <a:pt x="629622" y="618061"/>
                    <a:pt x="629622" y="603602"/>
                  </a:cubicBezTo>
                  <a:lnTo>
                    <a:pt x="629622" y="524078"/>
                  </a:lnTo>
                  <a:cubicBezTo>
                    <a:pt x="629622" y="419579"/>
                    <a:pt x="419967" y="367001"/>
                    <a:pt x="314811" y="367001"/>
                  </a:cubicBezTo>
                  <a:close/>
                </a:path>
              </a:pathLst>
            </a:custGeom>
            <a:solidFill>
              <a:srgbClr val="01628A"/>
            </a:solidFill>
            <a:ln w="819" cap="flat">
              <a:noFill/>
              <a:prstDash val="solid"/>
              <a:miter/>
            </a:ln>
          </p:spPr>
          <p:txBody>
            <a:bodyPr rtlCol="0" anchor="ctr"/>
            <a:lstStyle/>
            <a:p>
              <a:endParaRPr lang="zh-CN" altLang="en-US" dirty="0"/>
            </a:p>
          </p:txBody>
        </p:sp>
        <p:sp>
          <p:nvSpPr>
            <p:cNvPr id="15" name="文本框 14">
              <a:extLst>
                <a:ext uri="{FF2B5EF4-FFF2-40B4-BE49-F238E27FC236}">
                  <a16:creationId xmlns:a16="http://schemas.microsoft.com/office/drawing/2014/main" id="{12873E28-35E8-B62E-C072-72A1304E7ED3}"/>
                </a:ext>
              </a:extLst>
            </p:cNvPr>
            <p:cNvSpPr txBox="1"/>
            <p:nvPr/>
          </p:nvSpPr>
          <p:spPr>
            <a:xfrm>
              <a:off x="1737606" y="2782704"/>
              <a:ext cx="812554" cy="277000"/>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粘性用户</a:t>
              </a:r>
              <a:endParaRPr lang="zh-CN" altLang="en-US" sz="1200" dirty="0"/>
            </a:p>
          </p:txBody>
        </p:sp>
        <p:sp>
          <p:nvSpPr>
            <p:cNvPr id="19" name="文本框 18">
              <a:extLst>
                <a:ext uri="{FF2B5EF4-FFF2-40B4-BE49-F238E27FC236}">
                  <a16:creationId xmlns:a16="http://schemas.microsoft.com/office/drawing/2014/main" id="{50BC6F3F-9B33-2A2D-BEC6-04CD72C7877A}"/>
                </a:ext>
              </a:extLst>
            </p:cNvPr>
            <p:cNvSpPr txBox="1"/>
            <p:nvPr/>
          </p:nvSpPr>
          <p:spPr>
            <a:xfrm>
              <a:off x="1880938" y="2505705"/>
              <a:ext cx="526229"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70%</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58483965-B9A8-88DC-3AE7-70D8CCC3F4F9}"/>
              </a:ext>
            </a:extLst>
          </p:cNvPr>
          <p:cNvGrpSpPr/>
          <p:nvPr/>
        </p:nvGrpSpPr>
        <p:grpSpPr>
          <a:xfrm>
            <a:off x="1662162" y="2913363"/>
            <a:ext cx="812554" cy="929875"/>
            <a:chOff x="1737606" y="2129828"/>
            <a:chExt cx="812554" cy="929875"/>
          </a:xfrm>
        </p:grpSpPr>
        <p:sp>
          <p:nvSpPr>
            <p:cNvPr id="22" name="图形 9">
              <a:extLst>
                <a:ext uri="{FF2B5EF4-FFF2-40B4-BE49-F238E27FC236}">
                  <a16:creationId xmlns:a16="http://schemas.microsoft.com/office/drawing/2014/main" id="{6A5D0B8B-B9ED-11B7-27CD-4B3AB6576D5E}"/>
                </a:ext>
              </a:extLst>
            </p:cNvPr>
            <p:cNvSpPr/>
            <p:nvPr/>
          </p:nvSpPr>
          <p:spPr>
            <a:xfrm>
              <a:off x="1829073" y="2129828"/>
              <a:ext cx="629621" cy="629891"/>
            </a:xfrm>
            <a:custGeom>
              <a:avLst/>
              <a:gdLst>
                <a:gd name="connsiteX0" fmla="*/ 304952 w 629621"/>
                <a:gd name="connsiteY0" fmla="*/ 270 h 629891"/>
                <a:gd name="connsiteX1" fmla="*/ 157077 w 629621"/>
                <a:gd name="connsiteY1" fmla="*/ 146831 h 629891"/>
                <a:gd name="connsiteX2" fmla="*/ 314154 w 629621"/>
                <a:gd name="connsiteY2" fmla="*/ 315738 h 629891"/>
                <a:gd name="connsiteX3" fmla="*/ 471888 w 629621"/>
                <a:gd name="connsiteY3" fmla="*/ 158004 h 629891"/>
                <a:gd name="connsiteX4" fmla="*/ 304952 w 629621"/>
                <a:gd name="connsiteY4" fmla="*/ 270 h 629891"/>
                <a:gd name="connsiteX5" fmla="*/ 314811 w 629621"/>
                <a:gd name="connsiteY5" fmla="*/ 367001 h 629891"/>
                <a:gd name="connsiteX6" fmla="*/ 0 w 629621"/>
                <a:gd name="connsiteY6" fmla="*/ 524735 h 629891"/>
                <a:gd name="connsiteX7" fmla="*/ 0 w 629621"/>
                <a:gd name="connsiteY7" fmla="*/ 603602 h 629891"/>
                <a:gd name="connsiteX8" fmla="*/ 26289 w 629621"/>
                <a:gd name="connsiteY8" fmla="*/ 629891 h 629891"/>
                <a:gd name="connsiteX9" fmla="*/ 603333 w 629621"/>
                <a:gd name="connsiteY9" fmla="*/ 629891 h 629891"/>
                <a:gd name="connsiteX10" fmla="*/ 629622 w 629621"/>
                <a:gd name="connsiteY10" fmla="*/ 603602 h 629891"/>
                <a:gd name="connsiteX11" fmla="*/ 629622 w 629621"/>
                <a:gd name="connsiteY11" fmla="*/ 524078 h 629891"/>
                <a:gd name="connsiteX12" fmla="*/ 314811 w 629621"/>
                <a:gd name="connsiteY12" fmla="*/ 367001 h 629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9621" h="629891">
                  <a:moveTo>
                    <a:pt x="304952" y="270"/>
                  </a:moveTo>
                  <a:cubicBezTo>
                    <a:pt x="226743" y="4870"/>
                    <a:pt x="162335" y="68621"/>
                    <a:pt x="157077" y="146831"/>
                  </a:cubicBezTo>
                  <a:cubicBezTo>
                    <a:pt x="151162" y="238842"/>
                    <a:pt x="223456" y="315738"/>
                    <a:pt x="314154" y="315738"/>
                  </a:cubicBezTo>
                  <a:cubicBezTo>
                    <a:pt x="401564" y="315738"/>
                    <a:pt x="471888" y="244757"/>
                    <a:pt x="471888" y="158004"/>
                  </a:cubicBezTo>
                  <a:cubicBezTo>
                    <a:pt x="472545" y="67307"/>
                    <a:pt x="396307" y="-4988"/>
                    <a:pt x="304952" y="270"/>
                  </a:cubicBezTo>
                  <a:close/>
                  <a:moveTo>
                    <a:pt x="314811" y="367001"/>
                  </a:moveTo>
                  <a:cubicBezTo>
                    <a:pt x="209655" y="367001"/>
                    <a:pt x="0" y="419579"/>
                    <a:pt x="0" y="524735"/>
                  </a:cubicBezTo>
                  <a:lnTo>
                    <a:pt x="0" y="603602"/>
                  </a:lnTo>
                  <a:cubicBezTo>
                    <a:pt x="0" y="618061"/>
                    <a:pt x="11830" y="629891"/>
                    <a:pt x="26289" y="629891"/>
                  </a:cubicBezTo>
                  <a:lnTo>
                    <a:pt x="603333" y="629891"/>
                  </a:lnTo>
                  <a:cubicBezTo>
                    <a:pt x="617792" y="629891"/>
                    <a:pt x="629622" y="618061"/>
                    <a:pt x="629622" y="603602"/>
                  </a:cubicBezTo>
                  <a:lnTo>
                    <a:pt x="629622" y="524078"/>
                  </a:lnTo>
                  <a:cubicBezTo>
                    <a:pt x="629622" y="419579"/>
                    <a:pt x="419967" y="367001"/>
                    <a:pt x="314811" y="367001"/>
                  </a:cubicBezTo>
                  <a:close/>
                </a:path>
              </a:pathLst>
            </a:custGeom>
            <a:solidFill>
              <a:srgbClr val="01628A"/>
            </a:solidFill>
            <a:ln w="819" cap="flat">
              <a:noFill/>
              <a:prstDash val="solid"/>
              <a:miter/>
            </a:ln>
          </p:spPr>
          <p:txBody>
            <a:bodyPr rtlCol="0" anchor="ctr"/>
            <a:lstStyle/>
            <a:p>
              <a:endParaRPr lang="zh-CN" altLang="en-US" dirty="0"/>
            </a:p>
          </p:txBody>
        </p:sp>
        <p:sp>
          <p:nvSpPr>
            <p:cNvPr id="23" name="文本框 22">
              <a:extLst>
                <a:ext uri="{FF2B5EF4-FFF2-40B4-BE49-F238E27FC236}">
                  <a16:creationId xmlns:a16="http://schemas.microsoft.com/office/drawing/2014/main" id="{81B9105F-0E4C-5E5F-083F-C06569C2CFC1}"/>
                </a:ext>
              </a:extLst>
            </p:cNvPr>
            <p:cNvSpPr txBox="1"/>
            <p:nvPr/>
          </p:nvSpPr>
          <p:spPr>
            <a:xfrm>
              <a:off x="1737606" y="2782704"/>
              <a:ext cx="812554"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潜在用户</a:t>
              </a:r>
              <a:endParaRPr lang="zh-CN" altLang="en-US" sz="1200" dirty="0"/>
            </a:p>
          </p:txBody>
        </p:sp>
        <p:sp>
          <p:nvSpPr>
            <p:cNvPr id="27" name="文本框 26">
              <a:extLst>
                <a:ext uri="{FF2B5EF4-FFF2-40B4-BE49-F238E27FC236}">
                  <a16:creationId xmlns:a16="http://schemas.microsoft.com/office/drawing/2014/main" id="{BE491DA9-CF1A-C576-0761-9486B16A4D77}"/>
                </a:ext>
              </a:extLst>
            </p:cNvPr>
            <p:cNvSpPr txBox="1"/>
            <p:nvPr/>
          </p:nvSpPr>
          <p:spPr>
            <a:xfrm>
              <a:off x="1880938" y="2505705"/>
              <a:ext cx="526229"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25%</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a16="http://schemas.microsoft.com/office/drawing/2014/main" id="{061293CE-F3FD-C395-F9C6-9481D5E164F8}"/>
              </a:ext>
            </a:extLst>
          </p:cNvPr>
          <p:cNvGrpSpPr/>
          <p:nvPr/>
        </p:nvGrpSpPr>
        <p:grpSpPr>
          <a:xfrm>
            <a:off x="2459411" y="2913363"/>
            <a:ext cx="812554" cy="929875"/>
            <a:chOff x="1737606" y="2129828"/>
            <a:chExt cx="812554" cy="929875"/>
          </a:xfrm>
        </p:grpSpPr>
        <p:sp>
          <p:nvSpPr>
            <p:cNvPr id="31" name="图形 9">
              <a:extLst>
                <a:ext uri="{FF2B5EF4-FFF2-40B4-BE49-F238E27FC236}">
                  <a16:creationId xmlns:a16="http://schemas.microsoft.com/office/drawing/2014/main" id="{ECE646E0-683A-F8A7-DC8C-D039A328B817}"/>
                </a:ext>
              </a:extLst>
            </p:cNvPr>
            <p:cNvSpPr/>
            <p:nvPr/>
          </p:nvSpPr>
          <p:spPr>
            <a:xfrm>
              <a:off x="1829073" y="2129828"/>
              <a:ext cx="629621" cy="629891"/>
            </a:xfrm>
            <a:custGeom>
              <a:avLst/>
              <a:gdLst>
                <a:gd name="connsiteX0" fmla="*/ 304952 w 629621"/>
                <a:gd name="connsiteY0" fmla="*/ 270 h 629891"/>
                <a:gd name="connsiteX1" fmla="*/ 157077 w 629621"/>
                <a:gd name="connsiteY1" fmla="*/ 146831 h 629891"/>
                <a:gd name="connsiteX2" fmla="*/ 314154 w 629621"/>
                <a:gd name="connsiteY2" fmla="*/ 315738 h 629891"/>
                <a:gd name="connsiteX3" fmla="*/ 471888 w 629621"/>
                <a:gd name="connsiteY3" fmla="*/ 158004 h 629891"/>
                <a:gd name="connsiteX4" fmla="*/ 304952 w 629621"/>
                <a:gd name="connsiteY4" fmla="*/ 270 h 629891"/>
                <a:gd name="connsiteX5" fmla="*/ 314811 w 629621"/>
                <a:gd name="connsiteY5" fmla="*/ 367001 h 629891"/>
                <a:gd name="connsiteX6" fmla="*/ 0 w 629621"/>
                <a:gd name="connsiteY6" fmla="*/ 524735 h 629891"/>
                <a:gd name="connsiteX7" fmla="*/ 0 w 629621"/>
                <a:gd name="connsiteY7" fmla="*/ 603602 h 629891"/>
                <a:gd name="connsiteX8" fmla="*/ 26289 w 629621"/>
                <a:gd name="connsiteY8" fmla="*/ 629891 h 629891"/>
                <a:gd name="connsiteX9" fmla="*/ 603333 w 629621"/>
                <a:gd name="connsiteY9" fmla="*/ 629891 h 629891"/>
                <a:gd name="connsiteX10" fmla="*/ 629622 w 629621"/>
                <a:gd name="connsiteY10" fmla="*/ 603602 h 629891"/>
                <a:gd name="connsiteX11" fmla="*/ 629622 w 629621"/>
                <a:gd name="connsiteY11" fmla="*/ 524078 h 629891"/>
                <a:gd name="connsiteX12" fmla="*/ 314811 w 629621"/>
                <a:gd name="connsiteY12" fmla="*/ 367001 h 629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9621" h="629891">
                  <a:moveTo>
                    <a:pt x="304952" y="270"/>
                  </a:moveTo>
                  <a:cubicBezTo>
                    <a:pt x="226743" y="4870"/>
                    <a:pt x="162335" y="68621"/>
                    <a:pt x="157077" y="146831"/>
                  </a:cubicBezTo>
                  <a:cubicBezTo>
                    <a:pt x="151162" y="238842"/>
                    <a:pt x="223456" y="315738"/>
                    <a:pt x="314154" y="315738"/>
                  </a:cubicBezTo>
                  <a:cubicBezTo>
                    <a:pt x="401564" y="315738"/>
                    <a:pt x="471888" y="244757"/>
                    <a:pt x="471888" y="158004"/>
                  </a:cubicBezTo>
                  <a:cubicBezTo>
                    <a:pt x="472545" y="67307"/>
                    <a:pt x="396307" y="-4988"/>
                    <a:pt x="304952" y="270"/>
                  </a:cubicBezTo>
                  <a:close/>
                  <a:moveTo>
                    <a:pt x="314811" y="367001"/>
                  </a:moveTo>
                  <a:cubicBezTo>
                    <a:pt x="209655" y="367001"/>
                    <a:pt x="0" y="419579"/>
                    <a:pt x="0" y="524735"/>
                  </a:cubicBezTo>
                  <a:lnTo>
                    <a:pt x="0" y="603602"/>
                  </a:lnTo>
                  <a:cubicBezTo>
                    <a:pt x="0" y="618061"/>
                    <a:pt x="11830" y="629891"/>
                    <a:pt x="26289" y="629891"/>
                  </a:cubicBezTo>
                  <a:lnTo>
                    <a:pt x="603333" y="629891"/>
                  </a:lnTo>
                  <a:cubicBezTo>
                    <a:pt x="617792" y="629891"/>
                    <a:pt x="629622" y="618061"/>
                    <a:pt x="629622" y="603602"/>
                  </a:cubicBezTo>
                  <a:lnTo>
                    <a:pt x="629622" y="524078"/>
                  </a:lnTo>
                  <a:cubicBezTo>
                    <a:pt x="629622" y="419579"/>
                    <a:pt x="419967" y="367001"/>
                    <a:pt x="314811" y="367001"/>
                  </a:cubicBezTo>
                  <a:close/>
                </a:path>
              </a:pathLst>
            </a:custGeom>
            <a:solidFill>
              <a:srgbClr val="01628A"/>
            </a:solidFill>
            <a:ln w="819" cap="flat">
              <a:noFill/>
              <a:prstDash val="solid"/>
              <a:miter/>
            </a:ln>
          </p:spPr>
          <p:txBody>
            <a:bodyPr rtlCol="0" anchor="ctr"/>
            <a:lstStyle/>
            <a:p>
              <a:endParaRPr lang="zh-CN" altLang="en-US" dirty="0"/>
            </a:p>
          </p:txBody>
        </p:sp>
        <p:sp>
          <p:nvSpPr>
            <p:cNvPr id="32" name="文本框 31">
              <a:extLst>
                <a:ext uri="{FF2B5EF4-FFF2-40B4-BE49-F238E27FC236}">
                  <a16:creationId xmlns:a16="http://schemas.microsoft.com/office/drawing/2014/main" id="{2446F3EE-A845-E245-5820-E1250CD19EE6}"/>
                </a:ext>
              </a:extLst>
            </p:cNvPr>
            <p:cNvSpPr txBox="1"/>
            <p:nvPr/>
          </p:nvSpPr>
          <p:spPr>
            <a:xfrm>
              <a:off x="1737606" y="2782704"/>
              <a:ext cx="812554"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新用户</a:t>
              </a:r>
              <a:endParaRPr lang="zh-CN" altLang="en-US" sz="1200" dirty="0"/>
            </a:p>
          </p:txBody>
        </p:sp>
        <p:sp>
          <p:nvSpPr>
            <p:cNvPr id="33" name="文本框 32">
              <a:extLst>
                <a:ext uri="{FF2B5EF4-FFF2-40B4-BE49-F238E27FC236}">
                  <a16:creationId xmlns:a16="http://schemas.microsoft.com/office/drawing/2014/main" id="{220C19D1-43B0-4F26-C5CE-084E657CD556}"/>
                </a:ext>
              </a:extLst>
            </p:cNvPr>
            <p:cNvSpPr txBox="1"/>
            <p:nvPr/>
          </p:nvSpPr>
          <p:spPr>
            <a:xfrm>
              <a:off x="1880938" y="2505705"/>
              <a:ext cx="526229"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5%</a:t>
              </a: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pic>
        <p:nvPicPr>
          <p:cNvPr id="34" name="图片 33">
            <a:extLst>
              <a:ext uri="{FF2B5EF4-FFF2-40B4-BE49-F238E27FC236}">
                <a16:creationId xmlns:a16="http://schemas.microsoft.com/office/drawing/2014/main" id="{513897E2-BFAA-B289-8CF2-704C8868A37E}"/>
              </a:ext>
            </a:extLst>
          </p:cNvPr>
          <p:cNvPicPr/>
          <p:nvPr/>
        </p:nvPicPr>
        <p:blipFill>
          <a:blip r:embed="rId3">
            <a:clrChange>
              <a:clrFrom>
                <a:srgbClr val="FFFFFF"/>
              </a:clrFrom>
              <a:clrTo>
                <a:srgbClr val="FFFFFF">
                  <a:alpha val="0"/>
                </a:srgbClr>
              </a:clrTo>
            </a:clrChange>
          </a:blip>
          <a:stretch>
            <a:fillRect/>
          </a:stretch>
        </p:blipFill>
        <p:spPr>
          <a:xfrm>
            <a:off x="3594894" y="2020964"/>
            <a:ext cx="1620000" cy="720000"/>
          </a:xfrm>
          <a:prstGeom prst="rect">
            <a:avLst/>
          </a:prstGeom>
          <a:ln>
            <a:noFill/>
          </a:ln>
          <a:effectLst/>
        </p:spPr>
      </p:pic>
      <p:pic>
        <p:nvPicPr>
          <p:cNvPr id="35" name="图片 34">
            <a:extLst>
              <a:ext uri="{FF2B5EF4-FFF2-40B4-BE49-F238E27FC236}">
                <a16:creationId xmlns:a16="http://schemas.microsoft.com/office/drawing/2014/main" id="{DA2F57BF-3A80-7ACA-3323-7FD5AE80DED9}"/>
              </a:ext>
            </a:extLst>
          </p:cNvPr>
          <p:cNvPicPr/>
          <p:nvPr/>
        </p:nvPicPr>
        <p:blipFill>
          <a:blip r:embed="rId4">
            <a:clrChange>
              <a:clrFrom>
                <a:srgbClr val="FFFFFF"/>
              </a:clrFrom>
              <a:clrTo>
                <a:srgbClr val="FFFFFF">
                  <a:alpha val="0"/>
                </a:srgbClr>
              </a:clrTo>
            </a:clrChange>
          </a:blip>
          <a:stretch>
            <a:fillRect/>
          </a:stretch>
        </p:blipFill>
        <p:spPr>
          <a:xfrm>
            <a:off x="3584987" y="2932581"/>
            <a:ext cx="1620000" cy="720000"/>
          </a:xfrm>
          <a:prstGeom prst="rect">
            <a:avLst/>
          </a:prstGeom>
          <a:ln>
            <a:noFill/>
          </a:ln>
          <a:effectLst/>
        </p:spPr>
      </p:pic>
      <p:sp>
        <p:nvSpPr>
          <p:cNvPr id="36" name="文本框 35">
            <a:extLst>
              <a:ext uri="{FF2B5EF4-FFF2-40B4-BE49-F238E27FC236}">
                <a16:creationId xmlns:a16="http://schemas.microsoft.com/office/drawing/2014/main" id="{1F23E007-82B8-131D-9663-A7617501B403}"/>
              </a:ext>
            </a:extLst>
          </p:cNvPr>
          <p:cNvSpPr txBox="1"/>
          <p:nvPr/>
        </p:nvSpPr>
        <p:spPr>
          <a:xfrm>
            <a:off x="3998617" y="2689098"/>
            <a:ext cx="812554"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天周期</a:t>
            </a:r>
            <a:endParaRPr lang="zh-CN" altLang="en-US" sz="1200" dirty="0"/>
          </a:p>
        </p:txBody>
      </p:sp>
      <p:sp>
        <p:nvSpPr>
          <p:cNvPr id="44" name="文本框 43">
            <a:extLst>
              <a:ext uri="{FF2B5EF4-FFF2-40B4-BE49-F238E27FC236}">
                <a16:creationId xmlns:a16="http://schemas.microsoft.com/office/drawing/2014/main" id="{47DA8E92-233B-AAF1-2BC7-730D8F8722FF}"/>
              </a:ext>
            </a:extLst>
          </p:cNvPr>
          <p:cNvSpPr txBox="1"/>
          <p:nvPr/>
        </p:nvSpPr>
        <p:spPr>
          <a:xfrm>
            <a:off x="3998617" y="3576054"/>
            <a:ext cx="812554"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周周期</a:t>
            </a:r>
            <a:endParaRPr lang="zh-CN" altLang="en-US" sz="1200" dirty="0"/>
          </a:p>
        </p:txBody>
      </p:sp>
      <p:pic>
        <p:nvPicPr>
          <p:cNvPr id="53" name="图片 52">
            <a:extLst>
              <a:ext uri="{FF2B5EF4-FFF2-40B4-BE49-F238E27FC236}">
                <a16:creationId xmlns:a16="http://schemas.microsoft.com/office/drawing/2014/main" id="{80D58486-7E64-E4B0-1878-9DC884DD2F8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475445" y="3884691"/>
            <a:ext cx="1620000" cy="479427"/>
          </a:xfrm>
          <a:prstGeom prst="rect">
            <a:avLst/>
          </a:prstGeom>
        </p:spPr>
      </p:pic>
      <p:pic>
        <p:nvPicPr>
          <p:cNvPr id="55" name="图片 54">
            <a:extLst>
              <a:ext uri="{FF2B5EF4-FFF2-40B4-BE49-F238E27FC236}">
                <a16:creationId xmlns:a16="http://schemas.microsoft.com/office/drawing/2014/main" id="{77AC14E0-828A-E68B-74EB-C9AFB82D827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475445" y="4289740"/>
            <a:ext cx="1620001" cy="574965"/>
          </a:xfrm>
          <a:prstGeom prst="rect">
            <a:avLst/>
          </a:prstGeom>
        </p:spPr>
      </p:pic>
      <p:pic>
        <p:nvPicPr>
          <p:cNvPr id="57" name="图片 56">
            <a:extLst>
              <a:ext uri="{FF2B5EF4-FFF2-40B4-BE49-F238E27FC236}">
                <a16:creationId xmlns:a16="http://schemas.microsoft.com/office/drawing/2014/main" id="{90D27164-B366-00C4-261E-66A97E83786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475445" y="4880434"/>
            <a:ext cx="1620001" cy="584113"/>
          </a:xfrm>
          <a:prstGeom prst="rect">
            <a:avLst/>
          </a:prstGeom>
        </p:spPr>
      </p:pic>
      <p:pic>
        <p:nvPicPr>
          <p:cNvPr id="59" name="图片 58">
            <a:extLst>
              <a:ext uri="{FF2B5EF4-FFF2-40B4-BE49-F238E27FC236}">
                <a16:creationId xmlns:a16="http://schemas.microsoft.com/office/drawing/2014/main" id="{A9885A3E-1BAC-42FE-9245-303345D3FD4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464122" y="5488940"/>
            <a:ext cx="1620001" cy="558305"/>
          </a:xfrm>
          <a:prstGeom prst="rect">
            <a:avLst/>
          </a:prstGeom>
        </p:spPr>
      </p:pic>
      <p:sp>
        <p:nvSpPr>
          <p:cNvPr id="60" name="文本框 59">
            <a:extLst>
              <a:ext uri="{FF2B5EF4-FFF2-40B4-BE49-F238E27FC236}">
                <a16:creationId xmlns:a16="http://schemas.microsoft.com/office/drawing/2014/main" id="{E63B951B-042F-6B10-0510-43789CCC9EBA}"/>
              </a:ext>
            </a:extLst>
          </p:cNvPr>
          <p:cNvSpPr txBox="1"/>
          <p:nvPr/>
        </p:nvSpPr>
        <p:spPr>
          <a:xfrm>
            <a:off x="3136890" y="3949998"/>
            <a:ext cx="338554" cy="348813"/>
          </a:xfrm>
          <a:prstGeom prst="rect">
            <a:avLst/>
          </a:prstGeom>
          <a:noFill/>
        </p:spPr>
        <p:txBody>
          <a:bodyPr vert="eaVert" wrap="none" rtlCol="0">
            <a:spAutoFit/>
          </a:bodyPr>
          <a:lstStyle/>
          <a:p>
            <a:r>
              <a:rPr lang="zh-CN" altLang="en-US" sz="1000" dirty="0">
                <a:latin typeface="微软雅黑" panose="020B0503020204020204" pitchFamily="34" charset="-122"/>
                <a:ea typeface="微软雅黑" panose="020B0503020204020204" pitchFamily="34" charset="-122"/>
              </a:rPr>
              <a:t>单一</a:t>
            </a:r>
          </a:p>
        </p:txBody>
      </p:sp>
      <p:sp>
        <p:nvSpPr>
          <p:cNvPr id="61" name="文本框 60">
            <a:extLst>
              <a:ext uri="{FF2B5EF4-FFF2-40B4-BE49-F238E27FC236}">
                <a16:creationId xmlns:a16="http://schemas.microsoft.com/office/drawing/2014/main" id="{6820917F-0642-D510-E3DA-6EA6E27822A7}"/>
              </a:ext>
            </a:extLst>
          </p:cNvPr>
          <p:cNvSpPr txBox="1"/>
          <p:nvPr/>
        </p:nvSpPr>
        <p:spPr>
          <a:xfrm>
            <a:off x="3125568" y="4402816"/>
            <a:ext cx="338554" cy="348813"/>
          </a:xfrm>
          <a:prstGeom prst="rect">
            <a:avLst/>
          </a:prstGeom>
          <a:noFill/>
        </p:spPr>
        <p:txBody>
          <a:bodyPr vert="eaVert" wrap="none" rtlCol="0">
            <a:spAutoFit/>
          </a:bodyPr>
          <a:lstStyle/>
          <a:p>
            <a:r>
              <a:rPr lang="zh-CN" altLang="en-US" sz="1000" dirty="0">
                <a:latin typeface="微软雅黑" panose="020B0503020204020204" pitchFamily="34" charset="-122"/>
                <a:ea typeface="微软雅黑" panose="020B0503020204020204" pitchFamily="34" charset="-122"/>
              </a:rPr>
              <a:t>多重</a:t>
            </a:r>
          </a:p>
        </p:txBody>
      </p:sp>
      <p:sp>
        <p:nvSpPr>
          <p:cNvPr id="62" name="文本框 61">
            <a:extLst>
              <a:ext uri="{FF2B5EF4-FFF2-40B4-BE49-F238E27FC236}">
                <a16:creationId xmlns:a16="http://schemas.microsoft.com/office/drawing/2014/main" id="{4ABB16F2-FB44-34C1-ABC4-0FA9F34FE6B7}"/>
              </a:ext>
            </a:extLst>
          </p:cNvPr>
          <p:cNvSpPr txBox="1"/>
          <p:nvPr/>
        </p:nvSpPr>
        <p:spPr>
          <a:xfrm>
            <a:off x="3120093" y="4998084"/>
            <a:ext cx="338554" cy="348813"/>
          </a:xfrm>
          <a:prstGeom prst="rect">
            <a:avLst/>
          </a:prstGeom>
          <a:noFill/>
        </p:spPr>
        <p:txBody>
          <a:bodyPr vert="eaVert" wrap="none" rtlCol="0">
            <a:spAutoFit/>
          </a:bodyPr>
          <a:lstStyle/>
          <a:p>
            <a:r>
              <a:rPr lang="zh-CN" altLang="en-US" sz="1000" dirty="0">
                <a:latin typeface="微软雅黑" panose="020B0503020204020204" pitchFamily="34" charset="-122"/>
                <a:ea typeface="微软雅黑" panose="020B0503020204020204" pitchFamily="34" charset="-122"/>
              </a:rPr>
              <a:t>重叠</a:t>
            </a:r>
          </a:p>
        </p:txBody>
      </p:sp>
      <p:sp>
        <p:nvSpPr>
          <p:cNvPr id="63" name="文本框 62">
            <a:extLst>
              <a:ext uri="{FF2B5EF4-FFF2-40B4-BE49-F238E27FC236}">
                <a16:creationId xmlns:a16="http://schemas.microsoft.com/office/drawing/2014/main" id="{415DC2CF-B892-9F2B-4F08-30FF9DCD138D}"/>
              </a:ext>
            </a:extLst>
          </p:cNvPr>
          <p:cNvSpPr txBox="1"/>
          <p:nvPr/>
        </p:nvSpPr>
        <p:spPr>
          <a:xfrm>
            <a:off x="3120093" y="5529565"/>
            <a:ext cx="338554" cy="477054"/>
          </a:xfrm>
          <a:prstGeom prst="rect">
            <a:avLst/>
          </a:prstGeom>
          <a:noFill/>
        </p:spPr>
        <p:txBody>
          <a:bodyPr vert="eaVert" wrap="none" rtlCol="0">
            <a:spAutoFit/>
          </a:bodyPr>
          <a:lstStyle/>
          <a:p>
            <a:r>
              <a:rPr lang="zh-CN" altLang="en-US" sz="1000" dirty="0">
                <a:latin typeface="微软雅黑" panose="020B0503020204020204" pitchFamily="34" charset="-122"/>
                <a:ea typeface="微软雅黑" panose="020B0503020204020204" pitchFamily="34" charset="-122"/>
              </a:rPr>
              <a:t>不重叠</a:t>
            </a:r>
          </a:p>
        </p:txBody>
      </p:sp>
      <p:grpSp>
        <p:nvGrpSpPr>
          <p:cNvPr id="73" name="组合 72">
            <a:extLst>
              <a:ext uri="{FF2B5EF4-FFF2-40B4-BE49-F238E27FC236}">
                <a16:creationId xmlns:a16="http://schemas.microsoft.com/office/drawing/2014/main" id="{8AAE5E83-2F60-2D6B-A71D-BF3C371F165F}"/>
              </a:ext>
            </a:extLst>
          </p:cNvPr>
          <p:cNvGrpSpPr/>
          <p:nvPr/>
        </p:nvGrpSpPr>
        <p:grpSpPr>
          <a:xfrm>
            <a:off x="1795512" y="4197551"/>
            <a:ext cx="1313180" cy="1519745"/>
            <a:chOff x="1776462" y="4252827"/>
            <a:chExt cx="1313180" cy="1519745"/>
          </a:xfrm>
        </p:grpSpPr>
        <p:sp>
          <p:nvSpPr>
            <p:cNvPr id="64" name="文本框 63">
              <a:extLst>
                <a:ext uri="{FF2B5EF4-FFF2-40B4-BE49-F238E27FC236}">
                  <a16:creationId xmlns:a16="http://schemas.microsoft.com/office/drawing/2014/main" id="{A0ED022D-2691-E3EC-1F63-9BE3C5E56923}"/>
                </a:ext>
              </a:extLst>
            </p:cNvPr>
            <p:cNvSpPr txBox="1"/>
            <p:nvPr/>
          </p:nvSpPr>
          <p:spPr>
            <a:xfrm>
              <a:off x="1776462" y="4252827"/>
              <a:ext cx="1313180" cy="477054"/>
            </a:xfrm>
            <a:prstGeom prst="rect">
              <a:avLst/>
            </a:prstGeom>
            <a:noFill/>
          </p:spPr>
          <p:txBody>
            <a:bodyPr wrap="none" rtlCol="0">
              <a:spAutoFit/>
            </a:bodyPr>
            <a:lstStyle/>
            <a:p>
              <a:pPr algn="ctr"/>
              <a:r>
                <a:rPr lang="en-US" altLang="zh-CN" sz="1400" b="1" dirty="0">
                  <a:latin typeface="微软雅黑" panose="020B0503020204020204" pitchFamily="34" charset="-122"/>
                  <a:ea typeface="微软雅黑" panose="020B0503020204020204" pitchFamily="34" charset="-122"/>
                </a:rPr>
                <a:t>8</a:t>
              </a:r>
              <a:r>
                <a:rPr lang="zh-CN" altLang="en-US" sz="1400" b="1" dirty="0">
                  <a:latin typeface="微软雅黑" panose="020B0503020204020204" pitchFamily="34" charset="-122"/>
                  <a:ea typeface="微软雅黑" panose="020B0503020204020204" pitchFamily="34" charset="-122"/>
                </a:rPr>
                <a:t>个</a:t>
              </a:r>
              <a:endParaRPr lang="en-US" altLang="zh-CN" sz="1400" b="1" dirty="0">
                <a:latin typeface="微软雅黑" panose="020B0503020204020204" pitchFamily="34" charset="-122"/>
                <a:ea typeface="微软雅黑" panose="020B0503020204020204" pitchFamily="34" charset="-122"/>
              </a:endParaRPr>
            </a:p>
            <a:p>
              <a:pPr algn="ctr"/>
              <a:r>
                <a:rPr lang="zh-CN" altLang="en-US" sz="1100" dirty="0">
                  <a:latin typeface="微软雅黑" panose="020B0503020204020204" pitchFamily="34" charset="-122"/>
                  <a:ea typeface="微软雅黑" panose="020B0503020204020204" pitchFamily="34" charset="-122"/>
                </a:rPr>
                <a:t>基础资源类型故障</a:t>
              </a:r>
            </a:p>
          </p:txBody>
        </p:sp>
        <p:sp>
          <p:nvSpPr>
            <p:cNvPr id="71" name="文本框 70">
              <a:extLst>
                <a:ext uri="{FF2B5EF4-FFF2-40B4-BE49-F238E27FC236}">
                  <a16:creationId xmlns:a16="http://schemas.microsoft.com/office/drawing/2014/main" id="{08D99313-AE8A-78FB-5510-6A21640B6FED}"/>
                </a:ext>
              </a:extLst>
            </p:cNvPr>
            <p:cNvSpPr txBox="1"/>
            <p:nvPr/>
          </p:nvSpPr>
          <p:spPr>
            <a:xfrm>
              <a:off x="1917526" y="4774172"/>
              <a:ext cx="1031051" cy="477054"/>
            </a:xfrm>
            <a:prstGeom prst="rect">
              <a:avLst/>
            </a:prstGeom>
            <a:noFill/>
          </p:spPr>
          <p:txBody>
            <a:bodyPr wrap="none" rtlCol="0">
              <a:spAutoFit/>
            </a:bodyPr>
            <a:lstStyle/>
            <a:p>
              <a:pPr algn="ct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个</a:t>
              </a:r>
              <a:endParaRPr lang="en-US" altLang="zh-CN" sz="1400" b="1" dirty="0">
                <a:latin typeface="微软雅黑" panose="020B0503020204020204" pitchFamily="34" charset="-122"/>
                <a:ea typeface="微软雅黑" panose="020B0503020204020204" pitchFamily="34" charset="-122"/>
              </a:endParaRPr>
            </a:p>
            <a:p>
              <a:pPr algn="ctr"/>
              <a:r>
                <a:rPr lang="zh-CN" altLang="en-US" sz="1100" dirty="0">
                  <a:latin typeface="微软雅黑" panose="020B0503020204020204" pitchFamily="34" charset="-122"/>
                  <a:ea typeface="微软雅黑" panose="020B0503020204020204" pitchFamily="34" charset="-122"/>
                </a:rPr>
                <a:t>平台类型故障</a:t>
              </a:r>
            </a:p>
          </p:txBody>
        </p:sp>
        <p:sp>
          <p:nvSpPr>
            <p:cNvPr id="72" name="文本框 71">
              <a:extLst>
                <a:ext uri="{FF2B5EF4-FFF2-40B4-BE49-F238E27FC236}">
                  <a16:creationId xmlns:a16="http://schemas.microsoft.com/office/drawing/2014/main" id="{FB76D1D9-FEE2-F967-DACD-74B3C093EB1D}"/>
                </a:ext>
              </a:extLst>
            </p:cNvPr>
            <p:cNvSpPr txBox="1"/>
            <p:nvPr/>
          </p:nvSpPr>
          <p:spPr>
            <a:xfrm>
              <a:off x="1988061" y="5295518"/>
              <a:ext cx="889987" cy="477054"/>
            </a:xfrm>
            <a:prstGeom prst="rect">
              <a:avLst/>
            </a:prstGeom>
            <a:noFill/>
          </p:spPr>
          <p:txBody>
            <a:bodyPr wrap="none" rtlCol="0">
              <a:spAutoFit/>
            </a:bodyPr>
            <a:lstStyle/>
            <a:p>
              <a:pPr algn="ct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个</a:t>
              </a:r>
              <a:endParaRPr lang="en-US" altLang="zh-CN" sz="1400" b="1" dirty="0">
                <a:latin typeface="微软雅黑" panose="020B0503020204020204" pitchFamily="34" charset="-122"/>
                <a:ea typeface="微软雅黑" panose="020B0503020204020204" pitchFamily="34" charset="-122"/>
              </a:endParaRPr>
            </a:p>
            <a:p>
              <a:pPr algn="ctr"/>
              <a:r>
                <a:rPr lang="zh-CN" altLang="en-US" sz="1100" dirty="0">
                  <a:latin typeface="微软雅黑" panose="020B0503020204020204" pitchFamily="34" charset="-122"/>
                  <a:ea typeface="微软雅黑" panose="020B0503020204020204" pitchFamily="34" charset="-122"/>
                </a:rPr>
                <a:t>应用层故障</a:t>
              </a:r>
            </a:p>
          </p:txBody>
        </p:sp>
      </p:grpSp>
      <p:sp>
        <p:nvSpPr>
          <p:cNvPr id="75" name="文本框 74">
            <a:extLst>
              <a:ext uri="{FF2B5EF4-FFF2-40B4-BE49-F238E27FC236}">
                <a16:creationId xmlns:a16="http://schemas.microsoft.com/office/drawing/2014/main" id="{C3CAD66F-18B4-C5D7-CDFE-E8EA23637AE0}"/>
              </a:ext>
            </a:extLst>
          </p:cNvPr>
          <p:cNvSpPr txBox="1"/>
          <p:nvPr/>
        </p:nvSpPr>
        <p:spPr>
          <a:xfrm>
            <a:off x="1087932" y="4116176"/>
            <a:ext cx="677108" cy="1682495"/>
          </a:xfrm>
          <a:prstGeom prst="rect">
            <a:avLst/>
          </a:prstGeom>
          <a:noFill/>
        </p:spPr>
        <p:txBody>
          <a:bodyPr vert="eaVert" wrap="square">
            <a:spAutoFit/>
          </a:bodyPr>
          <a:lstStyle/>
          <a:p>
            <a:pPr algn="ctr"/>
            <a:r>
              <a:rPr lang="zh-CN" altLang="en-US" sz="1600" dirty="0">
                <a:latin typeface="微软雅黑" panose="020B0503020204020204" pitchFamily="34" charset="-122"/>
                <a:ea typeface="微软雅黑" panose="020B0503020204020204" pitchFamily="34" charset="-122"/>
              </a:rPr>
              <a:t>注入故障</a:t>
            </a:r>
          </a:p>
          <a:p>
            <a:pPr algn="ctr"/>
            <a:r>
              <a:rPr lang="en-US" altLang="zh-CN" sz="1600" dirty="0">
                <a:latin typeface="微软雅黑" panose="020B0503020204020204" pitchFamily="34" charset="-122"/>
                <a:ea typeface="微软雅黑" panose="020B0503020204020204" pitchFamily="34" charset="-122"/>
              </a:rPr>
              <a:t>Chaos Mesh</a:t>
            </a:r>
          </a:p>
        </p:txBody>
      </p:sp>
      <p:sp>
        <p:nvSpPr>
          <p:cNvPr id="76" name="文本框 75">
            <a:extLst>
              <a:ext uri="{FF2B5EF4-FFF2-40B4-BE49-F238E27FC236}">
                <a16:creationId xmlns:a16="http://schemas.microsoft.com/office/drawing/2014/main" id="{E288579C-5D2A-DF13-A604-254B8A433F47}"/>
              </a:ext>
            </a:extLst>
          </p:cNvPr>
          <p:cNvSpPr txBox="1"/>
          <p:nvPr/>
        </p:nvSpPr>
        <p:spPr>
          <a:xfrm>
            <a:off x="1087932" y="2338118"/>
            <a:ext cx="677108" cy="1188926"/>
          </a:xfrm>
          <a:prstGeom prst="rect">
            <a:avLst/>
          </a:prstGeom>
          <a:noFill/>
        </p:spPr>
        <p:txBody>
          <a:bodyPr vert="eaVert" wrap="square">
            <a:spAutoFit/>
          </a:bodyPr>
          <a:lstStyle/>
          <a:p>
            <a:pPr algn="ctr"/>
            <a:r>
              <a:rPr lang="zh-CN" altLang="en-US" sz="1600" dirty="0">
                <a:latin typeface="微软雅黑" panose="020B0503020204020204" pitchFamily="34" charset="-122"/>
                <a:ea typeface="微软雅黑" panose="020B0503020204020204" pitchFamily="34" charset="-122"/>
              </a:rPr>
              <a:t>工作负载</a:t>
            </a:r>
          </a:p>
          <a:p>
            <a:pPr algn="ctr"/>
            <a:r>
              <a:rPr lang="en-US" altLang="zh-CN" sz="1600" dirty="0">
                <a:latin typeface="微软雅黑" panose="020B0503020204020204" pitchFamily="34" charset="-122"/>
                <a:ea typeface="微软雅黑" panose="020B0503020204020204" pitchFamily="34" charset="-122"/>
              </a:rPr>
              <a:t>Locust</a:t>
            </a:r>
          </a:p>
        </p:txBody>
      </p:sp>
      <p:grpSp>
        <p:nvGrpSpPr>
          <p:cNvPr id="83" name="组合 82">
            <a:extLst>
              <a:ext uri="{FF2B5EF4-FFF2-40B4-BE49-F238E27FC236}">
                <a16:creationId xmlns:a16="http://schemas.microsoft.com/office/drawing/2014/main" id="{5027C7BC-0631-9B66-550C-EDF7CC460086}"/>
              </a:ext>
            </a:extLst>
          </p:cNvPr>
          <p:cNvGrpSpPr/>
          <p:nvPr/>
        </p:nvGrpSpPr>
        <p:grpSpPr>
          <a:xfrm>
            <a:off x="9323693" y="3884691"/>
            <a:ext cx="2306332" cy="2205844"/>
            <a:chOff x="9136627" y="4078597"/>
            <a:chExt cx="2519722" cy="2068130"/>
          </a:xfrm>
        </p:grpSpPr>
        <p:pic>
          <p:nvPicPr>
            <p:cNvPr id="78" name="图片 77">
              <a:extLst>
                <a:ext uri="{FF2B5EF4-FFF2-40B4-BE49-F238E27FC236}">
                  <a16:creationId xmlns:a16="http://schemas.microsoft.com/office/drawing/2014/main" id="{1AF9DA8E-2DF4-4C9A-B9E3-4701AC3AEB7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9136627" y="4079170"/>
              <a:ext cx="1269386" cy="776148"/>
            </a:xfrm>
            <a:prstGeom prst="rect">
              <a:avLst/>
            </a:prstGeom>
            <a:noFill/>
            <a:ln>
              <a:noFill/>
            </a:ln>
          </p:spPr>
        </p:pic>
        <p:pic>
          <p:nvPicPr>
            <p:cNvPr id="79" name="图片 78">
              <a:extLst>
                <a:ext uri="{FF2B5EF4-FFF2-40B4-BE49-F238E27FC236}">
                  <a16:creationId xmlns:a16="http://schemas.microsoft.com/office/drawing/2014/main" id="{D5C798FE-CAD8-D291-A7A7-69754FAAB31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10396488" y="4078597"/>
              <a:ext cx="1259860" cy="776721"/>
            </a:xfrm>
            <a:prstGeom prst="rect">
              <a:avLst/>
            </a:prstGeom>
            <a:noFill/>
            <a:ln>
              <a:noFill/>
            </a:ln>
          </p:spPr>
        </p:pic>
        <p:pic>
          <p:nvPicPr>
            <p:cNvPr id="80" name="图片 79">
              <a:extLst>
                <a:ext uri="{FF2B5EF4-FFF2-40B4-BE49-F238E27FC236}">
                  <a16:creationId xmlns:a16="http://schemas.microsoft.com/office/drawing/2014/main" id="{8CFC82AB-1835-9908-49EB-8C76339CEE0B}"/>
                </a:ext>
              </a:extLst>
            </p:cNvPr>
            <p:cNvPicPr>
              <a:picLocks noChangeAspect="1"/>
            </p:cNvPicPr>
            <p:nvPr/>
          </p:nvPicPr>
          <p:blipFill rotWithShape="1">
            <a:blip r:embed="rId11"/>
            <a:srcRect b="49620"/>
            <a:stretch/>
          </p:blipFill>
          <p:spPr>
            <a:xfrm>
              <a:off x="9136628" y="4852515"/>
              <a:ext cx="1259860" cy="830428"/>
            </a:xfrm>
            <a:prstGeom prst="rect">
              <a:avLst/>
            </a:prstGeom>
          </p:spPr>
        </p:pic>
        <p:pic>
          <p:nvPicPr>
            <p:cNvPr id="81" name="图片 80">
              <a:extLst>
                <a:ext uri="{FF2B5EF4-FFF2-40B4-BE49-F238E27FC236}">
                  <a16:creationId xmlns:a16="http://schemas.microsoft.com/office/drawing/2014/main" id="{922DA616-1C6D-9607-D4FB-30FC498311C7}"/>
                </a:ext>
              </a:extLst>
            </p:cNvPr>
            <p:cNvPicPr>
              <a:picLocks noChangeAspect="1"/>
            </p:cNvPicPr>
            <p:nvPr/>
          </p:nvPicPr>
          <p:blipFill rotWithShape="1">
            <a:blip r:embed="rId12">
              <a:extLst>
                <a:ext uri="{28A0092B-C50C-407E-A947-70E740481C1C}">
                  <a14:useLocalDpi xmlns:a14="http://schemas.microsoft.com/office/drawing/2010/main" val="0"/>
                </a:ext>
              </a:extLst>
            </a:blip>
            <a:srcRect l="1125" r="1125"/>
            <a:stretch/>
          </p:blipFill>
          <p:spPr>
            <a:xfrm>
              <a:off x="10396488" y="4851804"/>
              <a:ext cx="1259861" cy="830428"/>
            </a:xfrm>
            <a:prstGeom prst="rect">
              <a:avLst/>
            </a:prstGeom>
          </p:spPr>
        </p:pic>
        <p:pic>
          <p:nvPicPr>
            <p:cNvPr id="82" name="图片 81">
              <a:extLst>
                <a:ext uri="{FF2B5EF4-FFF2-40B4-BE49-F238E27FC236}">
                  <a16:creationId xmlns:a16="http://schemas.microsoft.com/office/drawing/2014/main" id="{08FED0FB-C824-D2AB-52EA-06B24CC4C0BA}"/>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a:xfrm>
              <a:off x="9136628" y="5662587"/>
              <a:ext cx="2519720" cy="484140"/>
            </a:xfrm>
            <a:prstGeom prst="rect">
              <a:avLst/>
            </a:prstGeom>
            <a:noFill/>
            <a:ln>
              <a:noFill/>
            </a:ln>
          </p:spPr>
        </p:pic>
      </p:grpSp>
      <p:pic>
        <p:nvPicPr>
          <p:cNvPr id="85" name="图片 84">
            <a:extLst>
              <a:ext uri="{FF2B5EF4-FFF2-40B4-BE49-F238E27FC236}">
                <a16:creationId xmlns:a16="http://schemas.microsoft.com/office/drawing/2014/main" id="{5B29CBC6-FEBA-3EDB-D529-2D4C36CD862D}"/>
              </a:ext>
            </a:extLst>
          </p:cNvPr>
          <p:cNvPicPr>
            <a:picLocks noChangeAspect="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b="23778"/>
          <a:stretch/>
        </p:blipFill>
        <p:spPr>
          <a:xfrm>
            <a:off x="7048876" y="3885361"/>
            <a:ext cx="1951944" cy="491833"/>
          </a:xfrm>
          <a:prstGeom prst="rect">
            <a:avLst/>
          </a:prstGeom>
        </p:spPr>
      </p:pic>
      <p:pic>
        <p:nvPicPr>
          <p:cNvPr id="87" name="图片 86">
            <a:extLst>
              <a:ext uri="{FF2B5EF4-FFF2-40B4-BE49-F238E27FC236}">
                <a16:creationId xmlns:a16="http://schemas.microsoft.com/office/drawing/2014/main" id="{63EA26D3-4A25-2E07-315F-B3542156C84C}"/>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9675" y="4377194"/>
            <a:ext cx="1921146" cy="491833"/>
          </a:xfrm>
          <a:prstGeom prst="rect">
            <a:avLst/>
          </a:prstGeom>
        </p:spPr>
      </p:pic>
      <p:pic>
        <p:nvPicPr>
          <p:cNvPr id="89" name="图片 88">
            <a:extLst>
              <a:ext uri="{FF2B5EF4-FFF2-40B4-BE49-F238E27FC236}">
                <a16:creationId xmlns:a16="http://schemas.microsoft.com/office/drawing/2014/main" id="{EDEB2389-D149-7809-D9E6-D7EC06EA5A6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79675" y="4864706"/>
            <a:ext cx="1889920" cy="1231294"/>
          </a:xfrm>
          <a:prstGeom prst="rect">
            <a:avLst/>
          </a:prstGeom>
        </p:spPr>
      </p:pic>
      <p:sp>
        <p:nvSpPr>
          <p:cNvPr id="90" name="等腰三角形 89">
            <a:extLst>
              <a:ext uri="{FF2B5EF4-FFF2-40B4-BE49-F238E27FC236}">
                <a16:creationId xmlns:a16="http://schemas.microsoft.com/office/drawing/2014/main" id="{957AE557-260C-8681-059B-9D1D73A73E39}"/>
              </a:ext>
            </a:extLst>
          </p:cNvPr>
          <p:cNvSpPr/>
          <p:nvPr/>
        </p:nvSpPr>
        <p:spPr>
          <a:xfrm rot="5400000">
            <a:off x="8583269" y="4889168"/>
            <a:ext cx="1126749" cy="102801"/>
          </a:xfrm>
          <a:prstGeom prst="triangle">
            <a:avLst/>
          </a:prstGeom>
          <a:solidFill>
            <a:srgbClr val="016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a:extLst>
              <a:ext uri="{FF2B5EF4-FFF2-40B4-BE49-F238E27FC236}">
                <a16:creationId xmlns:a16="http://schemas.microsoft.com/office/drawing/2014/main" id="{9012C2FD-6732-0F57-D3CE-968EAE787E58}"/>
              </a:ext>
            </a:extLst>
          </p:cNvPr>
          <p:cNvSpPr txBox="1"/>
          <p:nvPr/>
        </p:nvSpPr>
        <p:spPr>
          <a:xfrm>
            <a:off x="7048876" y="1995852"/>
            <a:ext cx="3961341" cy="115685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真实环境下工作负载</a:t>
            </a:r>
            <a:r>
              <a:rPr lang="zh-CN" altLang="en-US" sz="1600" b="1" dirty="0">
                <a:solidFill>
                  <a:srgbClr val="FF0000"/>
                </a:solidFill>
                <a:latin typeface="微软雅黑" panose="020B0503020204020204" pitchFamily="34" charset="-122"/>
                <a:ea typeface="微软雅黑" panose="020B0503020204020204" pitchFamily="34" charset="-122"/>
              </a:rPr>
              <a:t>多样复杂</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不同负载与故障产生对指标的</a:t>
            </a:r>
            <a:r>
              <a:rPr lang="zh-CN" altLang="en-US" sz="1600" b="1" dirty="0">
                <a:solidFill>
                  <a:srgbClr val="FF0000"/>
                </a:solidFill>
                <a:latin typeface="微软雅黑" panose="020B0503020204020204" pitchFamily="34" charset="-122"/>
                <a:ea typeface="微软雅黑" panose="020B0503020204020204" pitchFamily="34" charset="-122"/>
              </a:rPr>
              <a:t>影响不同</a:t>
            </a:r>
            <a:endParaRPr lang="en-US" altLang="zh-CN" sz="1600" b="1"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缺少异常数据的</a:t>
            </a:r>
            <a:r>
              <a:rPr lang="zh-CN" altLang="en-US" sz="1600" b="1" dirty="0">
                <a:solidFill>
                  <a:srgbClr val="FF0000"/>
                </a:solidFill>
                <a:latin typeface="微软雅黑" panose="020B0503020204020204" pitchFamily="34" charset="-122"/>
                <a:ea typeface="微软雅黑" panose="020B0503020204020204" pitchFamily="34" charset="-122"/>
              </a:rPr>
              <a:t>故障标签</a:t>
            </a:r>
          </a:p>
        </p:txBody>
      </p:sp>
    </p:spTree>
    <p:extLst>
      <p:ext uri="{BB962C8B-B14F-4D97-AF65-F5344CB8AC3E}">
        <p14:creationId xmlns:p14="http://schemas.microsoft.com/office/powerpoint/2010/main" val="1164762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D8DC310-0466-F7E6-536D-18D2267813A4}"/>
              </a:ext>
            </a:extLst>
          </p:cNvPr>
          <p:cNvSpPr/>
          <p:nvPr/>
        </p:nvSpPr>
        <p:spPr>
          <a:xfrm>
            <a:off x="473895" y="1897372"/>
            <a:ext cx="5073465" cy="4714212"/>
          </a:xfrm>
          <a:prstGeom prst="rect">
            <a:avLst/>
          </a:prstGeom>
          <a:solidFill>
            <a:schemeClr val="bg1">
              <a:lumMod val="9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29A2F5-D3FE-126A-2A89-A98B07E3E17D}"/>
              </a:ext>
            </a:extLst>
          </p:cNvPr>
          <p:cNvSpPr txBox="1"/>
          <p:nvPr/>
        </p:nvSpPr>
        <p:spPr>
          <a:xfrm>
            <a:off x="244465" y="1128481"/>
            <a:ext cx="9448175" cy="584775"/>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defRPr sz="3200" b="1">
                <a:latin typeface="微软雅黑" panose="020B0503020204020204" pitchFamily="34" charset="-122"/>
                <a:ea typeface="微软雅黑" panose="020B0503020204020204" pitchFamily="34" charset="-122"/>
              </a:defRPr>
            </a:lvl1pPr>
          </a:lstStyle>
          <a:p>
            <a:r>
              <a:rPr lang="zh-CN" altLang="en-US" dirty="0">
                <a:latin typeface="微软雅黑" panose="020B0503020204020204" pitchFamily="34" charset="-122"/>
                <a:ea typeface="微软雅黑" panose="020B0503020204020204" pitchFamily="34" charset="-122"/>
              </a:rPr>
              <a:t>稳定检测各类故障</a:t>
            </a:r>
            <a:r>
              <a:rPr lang="zh-CN" altLang="en-US" dirty="0"/>
              <a:t>：</a:t>
            </a:r>
            <a:r>
              <a:rPr lang="zh-CN" altLang="en-US" sz="2800" dirty="0"/>
              <a:t>循环注入故障，强化学习算法</a:t>
            </a:r>
            <a:endParaRPr lang="en-US" altLang="zh-CN"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F8778401-5A16-339D-242E-BD27B37E954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54959" y="1947303"/>
            <a:ext cx="3265947" cy="4126323"/>
          </a:xfrm>
          <a:prstGeom prst="rect">
            <a:avLst/>
          </a:prstGeom>
        </p:spPr>
      </p:pic>
      <p:sp>
        <p:nvSpPr>
          <p:cNvPr id="24" name="矩形 23">
            <a:extLst>
              <a:ext uri="{FF2B5EF4-FFF2-40B4-BE49-F238E27FC236}">
                <a16:creationId xmlns:a16="http://schemas.microsoft.com/office/drawing/2014/main" id="{F8C9AA82-5577-A8CA-0EDF-FFDD4395C8E0}"/>
              </a:ext>
            </a:extLst>
          </p:cNvPr>
          <p:cNvSpPr/>
          <p:nvPr/>
        </p:nvSpPr>
        <p:spPr>
          <a:xfrm>
            <a:off x="6270812" y="1780980"/>
            <a:ext cx="5528514" cy="2035116"/>
          </a:xfrm>
          <a:prstGeom prst="rect">
            <a:avLst/>
          </a:prstGeom>
          <a:solidFill>
            <a:schemeClr val="bg1">
              <a:lumMod val="9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5FE80F5-AC21-4588-18E4-91091DF3880E}"/>
              </a:ext>
            </a:extLst>
          </p:cNvPr>
          <p:cNvSpPr/>
          <p:nvPr/>
        </p:nvSpPr>
        <p:spPr>
          <a:xfrm>
            <a:off x="6270812" y="3883820"/>
            <a:ext cx="5528514" cy="2638900"/>
          </a:xfrm>
          <a:prstGeom prst="rect">
            <a:avLst/>
          </a:prstGeom>
          <a:solidFill>
            <a:schemeClr val="bg1">
              <a:lumMod val="9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A6B17B9D-6A77-ABF3-456C-DE4245C9F71C}"/>
              </a:ext>
            </a:extLst>
          </p:cNvPr>
          <p:cNvSpPr txBox="1"/>
          <p:nvPr/>
        </p:nvSpPr>
        <p:spPr>
          <a:xfrm>
            <a:off x="6469730" y="1897372"/>
            <a:ext cx="461665" cy="1682496"/>
          </a:xfrm>
          <a:prstGeom prst="rect">
            <a:avLst/>
          </a:prstGeom>
          <a:solidFill>
            <a:srgbClr val="01628A"/>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vert="eaVert" wrap="square" rtlCol="0">
            <a:spAutoFit/>
          </a:bodyPr>
          <a:lstStyle/>
          <a:p>
            <a:pPr algn="ctr"/>
            <a:r>
              <a:rPr lang="zh-CN" altLang="en-US" dirty="0"/>
              <a:t>困     难</a:t>
            </a:r>
          </a:p>
        </p:txBody>
      </p:sp>
      <p:sp>
        <p:nvSpPr>
          <p:cNvPr id="29" name="文本框 28">
            <a:extLst>
              <a:ext uri="{FF2B5EF4-FFF2-40B4-BE49-F238E27FC236}">
                <a16:creationId xmlns:a16="http://schemas.microsoft.com/office/drawing/2014/main" id="{71A8EDEA-2118-34C6-EABC-E634FA590518}"/>
              </a:ext>
            </a:extLst>
          </p:cNvPr>
          <p:cNvSpPr txBox="1"/>
          <p:nvPr/>
        </p:nvSpPr>
        <p:spPr>
          <a:xfrm>
            <a:off x="643956" y="2189182"/>
            <a:ext cx="461665" cy="4126324"/>
          </a:xfrm>
          <a:prstGeom prst="rect">
            <a:avLst/>
          </a:prstGeom>
          <a:solidFill>
            <a:srgbClr val="004F87"/>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vert="eaVert" wrap="square" rtlCol="0">
            <a:spAutoFit/>
          </a:bodyPr>
          <a:lstStyle/>
          <a:p>
            <a:pPr algn="ctr"/>
            <a:r>
              <a:rPr lang="zh-CN" altLang="en-US" dirty="0"/>
              <a:t>方           案</a:t>
            </a:r>
          </a:p>
        </p:txBody>
      </p:sp>
      <p:grpSp>
        <p:nvGrpSpPr>
          <p:cNvPr id="16" name="组合 15">
            <a:extLst>
              <a:ext uri="{FF2B5EF4-FFF2-40B4-BE49-F238E27FC236}">
                <a16:creationId xmlns:a16="http://schemas.microsoft.com/office/drawing/2014/main" id="{0957543E-BDF4-F18E-C54A-B0E4FCCF07C1}"/>
              </a:ext>
            </a:extLst>
          </p:cNvPr>
          <p:cNvGrpSpPr/>
          <p:nvPr/>
        </p:nvGrpSpPr>
        <p:grpSpPr>
          <a:xfrm>
            <a:off x="7018112" y="3876373"/>
            <a:ext cx="4638936" cy="2197253"/>
            <a:chOff x="244464" y="2089346"/>
            <a:chExt cx="6381840" cy="3849588"/>
          </a:xfrm>
        </p:grpSpPr>
        <p:graphicFrame>
          <p:nvGraphicFramePr>
            <p:cNvPr id="17" name="图表 16">
              <a:extLst>
                <a:ext uri="{FF2B5EF4-FFF2-40B4-BE49-F238E27FC236}">
                  <a16:creationId xmlns:a16="http://schemas.microsoft.com/office/drawing/2014/main" id="{5CD346B2-66EF-93EE-90CB-1D48DE73155E}"/>
                </a:ext>
              </a:extLst>
            </p:cNvPr>
            <p:cNvGraphicFramePr/>
            <p:nvPr>
              <p:extLst>
                <p:ext uri="{D42A27DB-BD31-4B8C-83A1-F6EECF244321}">
                  <p14:modId xmlns:p14="http://schemas.microsoft.com/office/powerpoint/2010/main" val="4042411567"/>
                </p:ext>
              </p:extLst>
            </p:nvPr>
          </p:nvGraphicFramePr>
          <p:xfrm>
            <a:off x="244464" y="2089346"/>
            <a:ext cx="6381840" cy="3849588"/>
          </p:xfrm>
          <a:graphic>
            <a:graphicData uri="http://schemas.openxmlformats.org/drawingml/2006/chart">
              <c:chart xmlns:c="http://schemas.openxmlformats.org/drawingml/2006/chart" xmlns:r="http://schemas.openxmlformats.org/officeDocument/2006/relationships" r:id="rId4"/>
            </a:graphicData>
          </a:graphic>
        </p:graphicFrame>
        <p:cxnSp>
          <p:nvCxnSpPr>
            <p:cNvPr id="18" name="直接连接符 17">
              <a:extLst>
                <a:ext uri="{FF2B5EF4-FFF2-40B4-BE49-F238E27FC236}">
                  <a16:creationId xmlns:a16="http://schemas.microsoft.com/office/drawing/2014/main" id="{C34357CD-4C52-09CC-35BA-2BD77C4EF636}"/>
                </a:ext>
              </a:extLst>
            </p:cNvPr>
            <p:cNvCxnSpPr>
              <a:cxnSpLocks/>
            </p:cNvCxnSpPr>
            <p:nvPr/>
          </p:nvCxnSpPr>
          <p:spPr>
            <a:xfrm>
              <a:off x="626165" y="2872409"/>
              <a:ext cx="456471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254041B9-252D-8A71-4DAA-E7C2FBE2BC90}"/>
              </a:ext>
            </a:extLst>
          </p:cNvPr>
          <p:cNvSpPr txBox="1"/>
          <p:nvPr/>
        </p:nvSpPr>
        <p:spPr>
          <a:xfrm>
            <a:off x="6469730" y="4362022"/>
            <a:ext cx="461665" cy="1682496"/>
          </a:xfrm>
          <a:prstGeom prst="rect">
            <a:avLst/>
          </a:prstGeom>
          <a:solidFill>
            <a:srgbClr val="01628A"/>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vert="eaVert" wrap="square" rtlCol="0">
            <a:spAutoFit/>
          </a:bodyPr>
          <a:lstStyle/>
          <a:p>
            <a:pPr algn="ctr"/>
            <a:r>
              <a:rPr lang="zh-CN" altLang="en-US" dirty="0"/>
              <a:t>结   果</a:t>
            </a:r>
          </a:p>
        </p:txBody>
      </p:sp>
      <p:pic>
        <p:nvPicPr>
          <p:cNvPr id="38" name="图片 37">
            <a:extLst>
              <a:ext uri="{FF2B5EF4-FFF2-40B4-BE49-F238E27FC236}">
                <a16:creationId xmlns:a16="http://schemas.microsoft.com/office/drawing/2014/main" id="{EB851B14-22F0-4E5F-52BB-35583127D11F}"/>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76940"/>
          <a:stretch/>
        </p:blipFill>
        <p:spPr>
          <a:xfrm>
            <a:off x="7048876" y="2079045"/>
            <a:ext cx="2149030" cy="602655"/>
          </a:xfrm>
          <a:prstGeom prst="rect">
            <a:avLst/>
          </a:prstGeom>
          <a:noFill/>
          <a:ln>
            <a:noFill/>
          </a:ln>
        </p:spPr>
      </p:pic>
      <p:pic>
        <p:nvPicPr>
          <p:cNvPr id="39" name="图片 38">
            <a:extLst>
              <a:ext uri="{FF2B5EF4-FFF2-40B4-BE49-F238E27FC236}">
                <a16:creationId xmlns:a16="http://schemas.microsoft.com/office/drawing/2014/main" id="{976E2A7D-4B6C-537C-B5F4-E6952DA2CB7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4132" b="52808"/>
          <a:stretch/>
        </p:blipFill>
        <p:spPr>
          <a:xfrm>
            <a:off x="7018112" y="2940512"/>
            <a:ext cx="2164412" cy="606969"/>
          </a:xfrm>
          <a:prstGeom prst="rect">
            <a:avLst/>
          </a:prstGeom>
          <a:noFill/>
          <a:ln>
            <a:noFill/>
          </a:ln>
        </p:spPr>
      </p:pic>
      <p:pic>
        <p:nvPicPr>
          <p:cNvPr id="40" name="图片 39">
            <a:extLst>
              <a:ext uri="{FF2B5EF4-FFF2-40B4-BE49-F238E27FC236}">
                <a16:creationId xmlns:a16="http://schemas.microsoft.com/office/drawing/2014/main" id="{6CD2055E-40C4-5C08-1115-1527DEC0F784}"/>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 t="47836" r="259" b="27726"/>
          <a:stretch/>
        </p:blipFill>
        <p:spPr>
          <a:xfrm>
            <a:off x="9382062" y="2060432"/>
            <a:ext cx="2257340" cy="672603"/>
          </a:xfrm>
          <a:prstGeom prst="rect">
            <a:avLst/>
          </a:prstGeom>
          <a:noFill/>
          <a:ln>
            <a:noFill/>
          </a:ln>
        </p:spPr>
      </p:pic>
      <p:pic>
        <p:nvPicPr>
          <p:cNvPr id="41" name="图片 40">
            <a:extLst>
              <a:ext uri="{FF2B5EF4-FFF2-40B4-BE49-F238E27FC236}">
                <a16:creationId xmlns:a16="http://schemas.microsoft.com/office/drawing/2014/main" id="{A8DBA481-F718-08E3-59B2-2C28F380455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72500" b="5112"/>
          <a:stretch/>
        </p:blipFill>
        <p:spPr>
          <a:xfrm>
            <a:off x="9382062" y="2924318"/>
            <a:ext cx="2299331" cy="639355"/>
          </a:xfrm>
          <a:prstGeom prst="rect">
            <a:avLst/>
          </a:prstGeom>
          <a:noFill/>
          <a:ln>
            <a:noFill/>
          </a:ln>
        </p:spPr>
      </p:pic>
      <p:sp>
        <p:nvSpPr>
          <p:cNvPr id="42" name="箭头: 上 41">
            <a:extLst>
              <a:ext uri="{FF2B5EF4-FFF2-40B4-BE49-F238E27FC236}">
                <a16:creationId xmlns:a16="http://schemas.microsoft.com/office/drawing/2014/main" id="{F7E2BE15-50BC-C550-589A-8B9AFFFE1893}"/>
              </a:ext>
            </a:extLst>
          </p:cNvPr>
          <p:cNvSpPr/>
          <p:nvPr/>
        </p:nvSpPr>
        <p:spPr>
          <a:xfrm rot="2516800">
            <a:off x="5600625" y="2733700"/>
            <a:ext cx="690282" cy="905760"/>
          </a:xfrm>
          <a:prstGeom prst="upArrow">
            <a:avLst>
              <a:gd name="adj1" fmla="val 46480"/>
              <a:gd name="adj2" fmla="val 50000"/>
            </a:avLst>
          </a:prstGeom>
          <a:solidFill>
            <a:srgbClr val="004F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解决</a:t>
            </a:r>
          </a:p>
        </p:txBody>
      </p:sp>
      <p:sp>
        <p:nvSpPr>
          <p:cNvPr id="43" name="箭头: 上 42">
            <a:extLst>
              <a:ext uri="{FF2B5EF4-FFF2-40B4-BE49-F238E27FC236}">
                <a16:creationId xmlns:a16="http://schemas.microsoft.com/office/drawing/2014/main" id="{231C0395-6204-7643-CA79-E92BCCDC5F29}"/>
              </a:ext>
            </a:extLst>
          </p:cNvPr>
          <p:cNvSpPr/>
          <p:nvPr/>
        </p:nvSpPr>
        <p:spPr>
          <a:xfrm rot="6744749">
            <a:off x="5599879" y="4608589"/>
            <a:ext cx="642620" cy="728689"/>
          </a:xfrm>
          <a:prstGeom prst="upArrow">
            <a:avLst>
              <a:gd name="adj1" fmla="val 46480"/>
              <a:gd name="adj2" fmla="val 50000"/>
            </a:avLst>
          </a:prstGeom>
          <a:solidFill>
            <a:srgbClr val="004F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得到</a:t>
            </a:r>
          </a:p>
        </p:txBody>
      </p:sp>
      <p:sp>
        <p:nvSpPr>
          <p:cNvPr id="45" name="文本框 44">
            <a:extLst>
              <a:ext uri="{FF2B5EF4-FFF2-40B4-BE49-F238E27FC236}">
                <a16:creationId xmlns:a16="http://schemas.microsoft.com/office/drawing/2014/main" id="{CD21624C-7863-CD7F-BD6B-D624BF576096}"/>
              </a:ext>
            </a:extLst>
          </p:cNvPr>
          <p:cNvSpPr txBox="1"/>
          <p:nvPr/>
        </p:nvSpPr>
        <p:spPr>
          <a:xfrm>
            <a:off x="1202860" y="6051332"/>
            <a:ext cx="4258999" cy="338554"/>
          </a:xfrm>
          <a:prstGeom prst="rect">
            <a:avLst/>
          </a:prstGeom>
          <a:noFill/>
        </p:spPr>
        <p:txBody>
          <a:bodyPr wrap="square">
            <a:spAutoFit/>
          </a:bodyPr>
          <a:lstStyle/>
          <a:p>
            <a:r>
              <a:rPr lang="zh-CN" altLang="en-US" sz="1600" dirty="0"/>
              <a:t>检测出</a:t>
            </a:r>
            <a:r>
              <a:rPr lang="zh-CN" altLang="en-US" sz="1600" b="1" dirty="0">
                <a:solidFill>
                  <a:srgbClr val="FF0000"/>
                </a:solidFill>
              </a:rPr>
              <a:t>多种异常</a:t>
            </a:r>
            <a:r>
              <a:rPr lang="zh-CN" altLang="en-US" sz="1600" dirty="0"/>
              <a:t>类型数据，具有较好的</a:t>
            </a:r>
            <a:r>
              <a:rPr lang="zh-CN" altLang="en-US" sz="1600" b="1" dirty="0">
                <a:solidFill>
                  <a:srgbClr val="FF0000"/>
                </a:solidFill>
              </a:rPr>
              <a:t>拓展性</a:t>
            </a:r>
            <a:endParaRPr lang="en-US" altLang="zh-CN" sz="1600" b="1" dirty="0">
              <a:solidFill>
                <a:srgbClr val="FF0000"/>
              </a:solidFill>
            </a:endParaRPr>
          </a:p>
        </p:txBody>
      </p:sp>
      <p:sp>
        <p:nvSpPr>
          <p:cNvPr id="47" name="文本框 46">
            <a:extLst>
              <a:ext uri="{FF2B5EF4-FFF2-40B4-BE49-F238E27FC236}">
                <a16:creationId xmlns:a16="http://schemas.microsoft.com/office/drawing/2014/main" id="{101D4776-D201-B1F1-BCDB-558EF65F2E83}"/>
              </a:ext>
            </a:extLst>
          </p:cNvPr>
          <p:cNvSpPr txBox="1"/>
          <p:nvPr/>
        </p:nvSpPr>
        <p:spPr>
          <a:xfrm>
            <a:off x="7730149" y="6097052"/>
            <a:ext cx="2904749" cy="369332"/>
          </a:xfrm>
          <a:prstGeom prst="rect">
            <a:avLst/>
          </a:prstGeom>
          <a:noFill/>
        </p:spPr>
        <p:txBody>
          <a:bodyPr wrap="square">
            <a:spAutoFit/>
          </a:bodyPr>
          <a:lstStyle/>
          <a:p>
            <a:r>
              <a:rPr lang="en-US" altLang="zh-CN" b="1" dirty="0">
                <a:solidFill>
                  <a:srgbClr val="FF0000"/>
                </a:solidFill>
              </a:rPr>
              <a:t>90%</a:t>
            </a:r>
            <a:r>
              <a:rPr lang="zh-CN" altLang="en-US" dirty="0"/>
              <a:t>的故障类型被稳定识别</a:t>
            </a:r>
          </a:p>
        </p:txBody>
      </p:sp>
    </p:spTree>
    <p:extLst>
      <p:ext uri="{BB962C8B-B14F-4D97-AF65-F5344CB8AC3E}">
        <p14:creationId xmlns:p14="http://schemas.microsoft.com/office/powerpoint/2010/main" val="260029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3D8DC310-0466-F7E6-536D-18D2267813A4}"/>
              </a:ext>
            </a:extLst>
          </p:cNvPr>
          <p:cNvSpPr/>
          <p:nvPr/>
        </p:nvSpPr>
        <p:spPr>
          <a:xfrm>
            <a:off x="473895" y="1897372"/>
            <a:ext cx="4701007" cy="4714212"/>
          </a:xfrm>
          <a:prstGeom prst="rect">
            <a:avLst/>
          </a:prstGeom>
          <a:solidFill>
            <a:schemeClr val="bg1">
              <a:lumMod val="9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A29A2F5-D3FE-126A-2A89-A98B07E3E17D}"/>
              </a:ext>
            </a:extLst>
          </p:cNvPr>
          <p:cNvSpPr txBox="1"/>
          <p:nvPr/>
        </p:nvSpPr>
        <p:spPr>
          <a:xfrm>
            <a:off x="244465" y="1128481"/>
            <a:ext cx="9448175" cy="584775"/>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defRPr sz="3200" b="1">
                <a:latin typeface="微软雅黑" panose="020B0503020204020204" pitchFamily="34" charset="-122"/>
                <a:ea typeface="微软雅黑" panose="020B0503020204020204" pitchFamily="34" charset="-122"/>
              </a:defRPr>
            </a:lvl1pPr>
          </a:lstStyle>
          <a:p>
            <a:r>
              <a:rPr lang="zh-CN" altLang="en-US" dirty="0"/>
              <a:t>定位故障发生位置：</a:t>
            </a:r>
            <a:r>
              <a:rPr lang="zh-CN" altLang="en-US" sz="2800" dirty="0"/>
              <a:t>借助半结构化信息，进行根因定位</a:t>
            </a:r>
            <a:endParaRPr lang="en-US" altLang="zh-CN"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F8C9AA82-5577-A8CA-0EDF-FFDD4395C8E0}"/>
              </a:ext>
            </a:extLst>
          </p:cNvPr>
          <p:cNvSpPr/>
          <p:nvPr/>
        </p:nvSpPr>
        <p:spPr>
          <a:xfrm>
            <a:off x="5750967" y="1780980"/>
            <a:ext cx="6048359" cy="2035116"/>
          </a:xfrm>
          <a:prstGeom prst="rect">
            <a:avLst/>
          </a:prstGeom>
          <a:solidFill>
            <a:schemeClr val="bg1">
              <a:lumMod val="9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5FE80F5-AC21-4588-18E4-91091DF3880E}"/>
              </a:ext>
            </a:extLst>
          </p:cNvPr>
          <p:cNvSpPr/>
          <p:nvPr/>
        </p:nvSpPr>
        <p:spPr>
          <a:xfrm>
            <a:off x="5750967" y="3810745"/>
            <a:ext cx="6048358" cy="2638900"/>
          </a:xfrm>
          <a:prstGeom prst="rect">
            <a:avLst/>
          </a:prstGeom>
          <a:solidFill>
            <a:schemeClr val="bg1">
              <a:lumMod val="9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A6B17B9D-6A77-ABF3-456C-DE4245C9F71C}"/>
              </a:ext>
            </a:extLst>
          </p:cNvPr>
          <p:cNvSpPr txBox="1"/>
          <p:nvPr/>
        </p:nvSpPr>
        <p:spPr>
          <a:xfrm>
            <a:off x="5927124" y="1937564"/>
            <a:ext cx="461665" cy="1682496"/>
          </a:xfrm>
          <a:prstGeom prst="rect">
            <a:avLst/>
          </a:prstGeom>
          <a:solidFill>
            <a:srgbClr val="01628A"/>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vert="eaVert" wrap="square" rtlCol="0">
            <a:spAutoFit/>
          </a:bodyPr>
          <a:lstStyle/>
          <a:p>
            <a:pPr algn="ctr"/>
            <a:r>
              <a:rPr lang="zh-CN" altLang="en-US" dirty="0"/>
              <a:t>困     难</a:t>
            </a:r>
          </a:p>
        </p:txBody>
      </p:sp>
      <p:sp>
        <p:nvSpPr>
          <p:cNvPr id="29" name="文本框 28">
            <a:extLst>
              <a:ext uri="{FF2B5EF4-FFF2-40B4-BE49-F238E27FC236}">
                <a16:creationId xmlns:a16="http://schemas.microsoft.com/office/drawing/2014/main" id="{71A8EDEA-2118-34C6-EABC-E634FA590518}"/>
              </a:ext>
            </a:extLst>
          </p:cNvPr>
          <p:cNvSpPr txBox="1"/>
          <p:nvPr/>
        </p:nvSpPr>
        <p:spPr>
          <a:xfrm>
            <a:off x="643956" y="2189182"/>
            <a:ext cx="461665" cy="4126324"/>
          </a:xfrm>
          <a:prstGeom prst="rect">
            <a:avLst/>
          </a:prstGeom>
          <a:solidFill>
            <a:srgbClr val="004F87"/>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vert="eaVert" wrap="square" rtlCol="0">
            <a:spAutoFit/>
          </a:bodyPr>
          <a:lstStyle/>
          <a:p>
            <a:pPr algn="ctr"/>
            <a:r>
              <a:rPr lang="zh-CN" altLang="en-US" dirty="0"/>
              <a:t>方           案</a:t>
            </a:r>
          </a:p>
        </p:txBody>
      </p:sp>
      <p:sp>
        <p:nvSpPr>
          <p:cNvPr id="37" name="文本框 36">
            <a:extLst>
              <a:ext uri="{FF2B5EF4-FFF2-40B4-BE49-F238E27FC236}">
                <a16:creationId xmlns:a16="http://schemas.microsoft.com/office/drawing/2014/main" id="{254041B9-252D-8A71-4DAA-E7C2FBE2BC90}"/>
              </a:ext>
            </a:extLst>
          </p:cNvPr>
          <p:cNvSpPr txBox="1"/>
          <p:nvPr/>
        </p:nvSpPr>
        <p:spPr>
          <a:xfrm>
            <a:off x="5927124" y="4362022"/>
            <a:ext cx="461665" cy="1682496"/>
          </a:xfrm>
          <a:prstGeom prst="rect">
            <a:avLst/>
          </a:prstGeom>
          <a:solidFill>
            <a:srgbClr val="01628A"/>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vert="eaVert" wrap="square" rtlCol="0">
            <a:spAutoFit/>
          </a:bodyPr>
          <a:lstStyle/>
          <a:p>
            <a:pPr algn="ctr"/>
            <a:r>
              <a:rPr lang="zh-CN" altLang="en-US" dirty="0"/>
              <a:t>结   果</a:t>
            </a:r>
          </a:p>
        </p:txBody>
      </p:sp>
      <p:sp>
        <p:nvSpPr>
          <p:cNvPr id="42" name="箭头: 上 41">
            <a:extLst>
              <a:ext uri="{FF2B5EF4-FFF2-40B4-BE49-F238E27FC236}">
                <a16:creationId xmlns:a16="http://schemas.microsoft.com/office/drawing/2014/main" id="{F7E2BE15-50BC-C550-589A-8B9AFFFE1893}"/>
              </a:ext>
            </a:extLst>
          </p:cNvPr>
          <p:cNvSpPr/>
          <p:nvPr/>
        </p:nvSpPr>
        <p:spPr>
          <a:xfrm rot="2516800">
            <a:off x="5118309" y="2733700"/>
            <a:ext cx="690282" cy="905760"/>
          </a:xfrm>
          <a:prstGeom prst="upArrow">
            <a:avLst>
              <a:gd name="adj1" fmla="val 46480"/>
              <a:gd name="adj2" fmla="val 50000"/>
            </a:avLst>
          </a:prstGeom>
          <a:solidFill>
            <a:srgbClr val="004F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解决</a:t>
            </a:r>
          </a:p>
        </p:txBody>
      </p:sp>
      <p:sp>
        <p:nvSpPr>
          <p:cNvPr id="43" name="箭头: 上 42">
            <a:extLst>
              <a:ext uri="{FF2B5EF4-FFF2-40B4-BE49-F238E27FC236}">
                <a16:creationId xmlns:a16="http://schemas.microsoft.com/office/drawing/2014/main" id="{231C0395-6204-7643-CA79-E92BCCDC5F29}"/>
              </a:ext>
            </a:extLst>
          </p:cNvPr>
          <p:cNvSpPr/>
          <p:nvPr/>
        </p:nvSpPr>
        <p:spPr>
          <a:xfrm rot="6744749">
            <a:off x="5117563" y="4608589"/>
            <a:ext cx="642620" cy="728689"/>
          </a:xfrm>
          <a:prstGeom prst="upArrow">
            <a:avLst>
              <a:gd name="adj1" fmla="val 46480"/>
              <a:gd name="adj2" fmla="val 50000"/>
            </a:avLst>
          </a:prstGeom>
          <a:solidFill>
            <a:srgbClr val="004F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得到</a:t>
            </a:r>
          </a:p>
        </p:txBody>
      </p:sp>
      <p:sp>
        <p:nvSpPr>
          <p:cNvPr id="45" name="文本框 44">
            <a:extLst>
              <a:ext uri="{FF2B5EF4-FFF2-40B4-BE49-F238E27FC236}">
                <a16:creationId xmlns:a16="http://schemas.microsoft.com/office/drawing/2014/main" id="{CD21624C-7863-CD7F-BD6B-D624BF576096}"/>
              </a:ext>
            </a:extLst>
          </p:cNvPr>
          <p:cNvSpPr txBox="1"/>
          <p:nvPr/>
        </p:nvSpPr>
        <p:spPr>
          <a:xfrm>
            <a:off x="1071675" y="6024018"/>
            <a:ext cx="4113275" cy="584775"/>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利用</a:t>
            </a:r>
            <a:r>
              <a:rPr lang="zh-CN" altLang="en-US" sz="1600" b="1" dirty="0">
                <a:solidFill>
                  <a:srgbClr val="FF0000"/>
                </a:solidFill>
                <a:latin typeface="微软雅黑" panose="020B0503020204020204" pitchFamily="34" charset="-122"/>
                <a:ea typeface="微软雅黑" panose="020B0503020204020204" pitchFamily="34" charset="-122"/>
              </a:rPr>
              <a:t>半结构化数据</a:t>
            </a:r>
            <a:endParaRPr lang="en-US" altLang="zh-CN" sz="1600" b="1" dirty="0">
              <a:solidFill>
                <a:srgbClr val="FF0000"/>
              </a:solidFill>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提高检测效率，定位故障位置</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101D4776-D201-B1F1-BCDB-558EF65F2E83}"/>
              </a:ext>
            </a:extLst>
          </p:cNvPr>
          <p:cNvSpPr txBox="1"/>
          <p:nvPr/>
        </p:nvSpPr>
        <p:spPr>
          <a:xfrm>
            <a:off x="6646943" y="6097052"/>
            <a:ext cx="5071162" cy="338554"/>
          </a:xfrm>
          <a:prstGeom prst="rect">
            <a:avLst/>
          </a:prstGeom>
          <a:noFill/>
        </p:spPr>
        <p:txBody>
          <a:bodyPr wrap="square">
            <a:spAutoFit/>
          </a:bodyPr>
          <a:lstStyle/>
          <a:p>
            <a:pPr algn="ctr"/>
            <a:r>
              <a:rPr lang="zh-CN" altLang="en-US" sz="1600" dirty="0">
                <a:latin typeface="微软雅黑" panose="020B0503020204020204" pitchFamily="34" charset="-122"/>
                <a:ea typeface="微软雅黑" panose="020B0503020204020204" pitchFamily="34" charset="-122"/>
              </a:rPr>
              <a:t>正确定位故障位置</a:t>
            </a:r>
            <a:r>
              <a:rPr lang="zh-CN" altLang="en-US" sz="1600" b="1" dirty="0">
                <a:solidFill>
                  <a:srgbClr val="FF0000"/>
                </a:solidFill>
                <a:latin typeface="微软雅黑" panose="020B0503020204020204" pitchFamily="34" charset="-122"/>
                <a:ea typeface="微软雅黑" panose="020B0503020204020204" pitchFamily="34" charset="-122"/>
              </a:rPr>
              <a:t>准确率高达</a:t>
            </a:r>
            <a:r>
              <a:rPr lang="en-US" altLang="zh-CN" sz="1600" b="1" dirty="0">
                <a:solidFill>
                  <a:srgbClr val="FF0000"/>
                </a:solidFill>
                <a:latin typeface="微软雅黑" panose="020B0503020204020204" pitchFamily="34" charset="-122"/>
                <a:ea typeface="微软雅黑" panose="020B0503020204020204" pitchFamily="34" charset="-122"/>
              </a:rPr>
              <a:t>80%</a:t>
            </a:r>
            <a:r>
              <a:rPr lang="zh-CN" altLang="en-US" sz="1600" dirty="0">
                <a:latin typeface="微软雅黑" panose="020B0503020204020204" pitchFamily="34" charset="-122"/>
                <a:ea typeface="微软雅黑" panose="020B0503020204020204" pitchFamily="34" charset="-122"/>
              </a:rPr>
              <a:t>以上</a:t>
            </a:r>
          </a:p>
        </p:txBody>
      </p:sp>
      <p:pic>
        <p:nvPicPr>
          <p:cNvPr id="3" name="图片 2">
            <a:extLst>
              <a:ext uri="{FF2B5EF4-FFF2-40B4-BE49-F238E27FC236}">
                <a16:creationId xmlns:a16="http://schemas.microsoft.com/office/drawing/2014/main" id="{72DD6373-271B-1DFD-4FE5-C1C2A30E675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626619" y="4204319"/>
            <a:ext cx="2125754" cy="1755702"/>
          </a:xfrm>
          <a:prstGeom prst="rect">
            <a:avLst/>
          </a:prstGeom>
        </p:spPr>
      </p:pic>
      <p:pic>
        <p:nvPicPr>
          <p:cNvPr id="5" name="图片 4" descr="download">
            <a:extLst>
              <a:ext uri="{FF2B5EF4-FFF2-40B4-BE49-F238E27FC236}">
                <a16:creationId xmlns:a16="http://schemas.microsoft.com/office/drawing/2014/main" id="{94C3612D-7146-EAA6-A42A-6DB0ABD1D26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06485" y="4210411"/>
            <a:ext cx="2973182" cy="1743518"/>
          </a:xfrm>
          <a:prstGeom prst="rect">
            <a:avLst/>
          </a:prstGeom>
        </p:spPr>
      </p:pic>
      <p:pic>
        <p:nvPicPr>
          <p:cNvPr id="6" name="图片 5">
            <a:extLst>
              <a:ext uri="{FF2B5EF4-FFF2-40B4-BE49-F238E27FC236}">
                <a16:creationId xmlns:a16="http://schemas.microsoft.com/office/drawing/2014/main" id="{F0DF33EF-195E-07E1-D392-5F0C4070D4A0}"/>
              </a:ext>
            </a:extLst>
          </p:cNvPr>
          <p:cNvPicPr>
            <a:picLocks noChangeAspect="1"/>
          </p:cNvPicPr>
          <p:nvPr/>
        </p:nvPicPr>
        <p:blipFill>
          <a:blip r:embed="rId5">
            <a:clrChange>
              <a:clrFrom>
                <a:srgbClr val="F0F2F6"/>
              </a:clrFrom>
              <a:clrTo>
                <a:srgbClr val="F0F2F6">
                  <a:alpha val="0"/>
                </a:srgbClr>
              </a:clrTo>
            </a:clrChange>
          </a:blip>
          <a:stretch>
            <a:fillRect/>
          </a:stretch>
        </p:blipFill>
        <p:spPr>
          <a:xfrm>
            <a:off x="6670744" y="1959131"/>
            <a:ext cx="2067926" cy="799193"/>
          </a:xfrm>
          <a:prstGeom prst="rect">
            <a:avLst/>
          </a:prstGeom>
        </p:spPr>
      </p:pic>
      <p:pic>
        <p:nvPicPr>
          <p:cNvPr id="7" name="图片 6">
            <a:extLst>
              <a:ext uri="{FF2B5EF4-FFF2-40B4-BE49-F238E27FC236}">
                <a16:creationId xmlns:a16="http://schemas.microsoft.com/office/drawing/2014/main" id="{4A9636E8-0637-36D0-5402-09B0F26DEC00}"/>
              </a:ext>
            </a:extLst>
          </p:cNvPr>
          <p:cNvPicPr>
            <a:picLocks/>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670942" y="2895355"/>
            <a:ext cx="2067727" cy="799200"/>
          </a:xfrm>
          <a:prstGeom prst="rect">
            <a:avLst/>
          </a:prstGeom>
        </p:spPr>
      </p:pic>
      <p:pic>
        <p:nvPicPr>
          <p:cNvPr id="10" name="图片 9">
            <a:extLst>
              <a:ext uri="{FF2B5EF4-FFF2-40B4-BE49-F238E27FC236}">
                <a16:creationId xmlns:a16="http://schemas.microsoft.com/office/drawing/2014/main" id="{0B007A44-7BD9-67DD-1D09-76B281CB1607}"/>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4817"/>
          <a:stretch/>
        </p:blipFill>
        <p:spPr>
          <a:xfrm>
            <a:off x="1896502" y="3792954"/>
            <a:ext cx="2386246" cy="902971"/>
          </a:xfrm>
          <a:prstGeom prst="rect">
            <a:avLst/>
          </a:prstGeom>
        </p:spPr>
      </p:pic>
      <p:sp>
        <p:nvSpPr>
          <p:cNvPr id="11" name="文本框 10">
            <a:extLst>
              <a:ext uri="{FF2B5EF4-FFF2-40B4-BE49-F238E27FC236}">
                <a16:creationId xmlns:a16="http://schemas.microsoft.com/office/drawing/2014/main" id="{9446CC21-1856-D184-13BA-3F86022BA5A1}"/>
              </a:ext>
            </a:extLst>
          </p:cNvPr>
          <p:cNvSpPr txBox="1"/>
          <p:nvPr/>
        </p:nvSpPr>
        <p:spPr>
          <a:xfrm>
            <a:off x="8904785" y="2220110"/>
            <a:ext cx="2869846" cy="11568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微服务架构数据类型多样</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应用级指标冗余繁多</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定位故障发生位置难</a:t>
            </a:r>
          </a:p>
        </p:txBody>
      </p:sp>
      <p:pic>
        <p:nvPicPr>
          <p:cNvPr id="46" name="图片 45">
            <a:extLst>
              <a:ext uri="{FF2B5EF4-FFF2-40B4-BE49-F238E27FC236}">
                <a16:creationId xmlns:a16="http://schemas.microsoft.com/office/drawing/2014/main" id="{6A02497B-E80C-86CA-848A-F5E8EB565ED6}"/>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9375" y="4957354"/>
            <a:ext cx="820500" cy="909862"/>
          </a:xfrm>
          <a:prstGeom prst="rect">
            <a:avLst/>
          </a:prstGeom>
        </p:spPr>
      </p:pic>
      <p:grpSp>
        <p:nvGrpSpPr>
          <p:cNvPr id="55" name="组合 54">
            <a:extLst>
              <a:ext uri="{FF2B5EF4-FFF2-40B4-BE49-F238E27FC236}">
                <a16:creationId xmlns:a16="http://schemas.microsoft.com/office/drawing/2014/main" id="{3FFE7365-A892-71EE-9837-D83B176AD1C3}"/>
              </a:ext>
            </a:extLst>
          </p:cNvPr>
          <p:cNvGrpSpPr/>
          <p:nvPr/>
        </p:nvGrpSpPr>
        <p:grpSpPr>
          <a:xfrm>
            <a:off x="1433869" y="2309391"/>
            <a:ext cx="3311512" cy="1067574"/>
            <a:chOff x="1433869" y="2186335"/>
            <a:chExt cx="3311512" cy="1067574"/>
          </a:xfrm>
        </p:grpSpPr>
        <p:grpSp>
          <p:nvGrpSpPr>
            <p:cNvPr id="51" name="组合 50">
              <a:extLst>
                <a:ext uri="{FF2B5EF4-FFF2-40B4-BE49-F238E27FC236}">
                  <a16:creationId xmlns:a16="http://schemas.microsoft.com/office/drawing/2014/main" id="{56526552-7FAC-4D76-1A3A-C1FA300F8E98}"/>
                </a:ext>
              </a:extLst>
            </p:cNvPr>
            <p:cNvGrpSpPr/>
            <p:nvPr/>
          </p:nvGrpSpPr>
          <p:grpSpPr>
            <a:xfrm>
              <a:off x="1433869" y="2471608"/>
              <a:ext cx="855166" cy="497029"/>
              <a:chOff x="1490142" y="2458901"/>
              <a:chExt cx="855166" cy="497029"/>
            </a:xfrm>
          </p:grpSpPr>
          <p:pic>
            <p:nvPicPr>
              <p:cNvPr id="34" name="图片 33">
                <a:extLst>
                  <a:ext uri="{FF2B5EF4-FFF2-40B4-BE49-F238E27FC236}">
                    <a16:creationId xmlns:a16="http://schemas.microsoft.com/office/drawing/2014/main" id="{9EE720E4-DD8B-B16F-BC5E-D8947486B385}"/>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95996" y="2703930"/>
                <a:ext cx="243458" cy="252000"/>
              </a:xfrm>
              <a:prstGeom prst="rect">
                <a:avLst/>
              </a:prstGeom>
            </p:spPr>
          </p:pic>
          <p:sp>
            <p:nvSpPr>
              <p:cNvPr id="48" name="文本框 47">
                <a:extLst>
                  <a:ext uri="{FF2B5EF4-FFF2-40B4-BE49-F238E27FC236}">
                    <a16:creationId xmlns:a16="http://schemas.microsoft.com/office/drawing/2014/main" id="{86A5B2AE-2497-C557-5792-D8A2F450583A}"/>
                  </a:ext>
                </a:extLst>
              </p:cNvPr>
              <p:cNvSpPr txBox="1"/>
              <p:nvPr/>
            </p:nvSpPr>
            <p:spPr>
              <a:xfrm flipH="1">
                <a:off x="1490142" y="2458901"/>
                <a:ext cx="855166" cy="261610"/>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主机指标</a:t>
                </a:r>
              </a:p>
            </p:txBody>
          </p:sp>
        </p:grpSp>
        <p:grpSp>
          <p:nvGrpSpPr>
            <p:cNvPr id="54" name="组合 53">
              <a:extLst>
                <a:ext uri="{FF2B5EF4-FFF2-40B4-BE49-F238E27FC236}">
                  <a16:creationId xmlns:a16="http://schemas.microsoft.com/office/drawing/2014/main" id="{F2220E6F-6723-0B8D-C72D-14E7B6D27542}"/>
                </a:ext>
              </a:extLst>
            </p:cNvPr>
            <p:cNvGrpSpPr/>
            <p:nvPr/>
          </p:nvGrpSpPr>
          <p:grpSpPr>
            <a:xfrm>
              <a:off x="2504504" y="2186335"/>
              <a:ext cx="1012704" cy="1067574"/>
              <a:chOff x="2403897" y="2169006"/>
              <a:chExt cx="1012704" cy="1067574"/>
            </a:xfrm>
          </p:grpSpPr>
          <p:pic>
            <p:nvPicPr>
              <p:cNvPr id="32" name="图片 31">
                <a:extLst>
                  <a:ext uri="{FF2B5EF4-FFF2-40B4-BE49-F238E27FC236}">
                    <a16:creationId xmlns:a16="http://schemas.microsoft.com/office/drawing/2014/main" id="{DACCED1C-871F-69C9-9FB5-AA65FB6A4634}"/>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71671"/>
              <a:stretch/>
            </p:blipFill>
            <p:spPr>
              <a:xfrm>
                <a:off x="2463656" y="2458901"/>
                <a:ext cx="893187" cy="777679"/>
              </a:xfrm>
              <a:custGeom>
                <a:avLst/>
                <a:gdLst>
                  <a:gd name="connsiteX0" fmla="*/ 381994 w 1037089"/>
                  <a:gd name="connsiteY0" fmla="*/ 0 h 902971"/>
                  <a:gd name="connsiteX1" fmla="*/ 639747 w 1037089"/>
                  <a:gd name="connsiteY1" fmla="*/ 0 h 902971"/>
                  <a:gd name="connsiteX2" fmla="*/ 654609 w 1037089"/>
                  <a:gd name="connsiteY2" fmla="*/ 12558 h 902971"/>
                  <a:gd name="connsiteX3" fmla="*/ 687447 w 1037089"/>
                  <a:gd name="connsiteY3" fmla="*/ 43101 h 902971"/>
                  <a:gd name="connsiteX4" fmla="*/ 695067 w 1037089"/>
                  <a:gd name="connsiteY4" fmla="*/ 53261 h 902971"/>
                  <a:gd name="connsiteX5" fmla="*/ 700147 w 1037089"/>
                  <a:gd name="connsiteY5" fmla="*/ 60881 h 902971"/>
                  <a:gd name="connsiteX6" fmla="*/ 712847 w 1037089"/>
                  <a:gd name="connsiteY6" fmla="*/ 71041 h 902971"/>
                  <a:gd name="connsiteX7" fmla="*/ 733167 w 1037089"/>
                  <a:gd name="connsiteY7" fmla="*/ 78661 h 902971"/>
                  <a:gd name="connsiteX8" fmla="*/ 756027 w 1037089"/>
                  <a:gd name="connsiteY8" fmla="*/ 81201 h 902971"/>
                  <a:gd name="connsiteX9" fmla="*/ 903347 w 1037089"/>
                  <a:gd name="connsiteY9" fmla="*/ 91361 h 902971"/>
                  <a:gd name="connsiteX10" fmla="*/ 943987 w 1037089"/>
                  <a:gd name="connsiteY10" fmla="*/ 101521 h 902971"/>
                  <a:gd name="connsiteX11" fmla="*/ 961767 w 1037089"/>
                  <a:gd name="connsiteY11" fmla="*/ 111681 h 902971"/>
                  <a:gd name="connsiteX12" fmla="*/ 984627 w 1037089"/>
                  <a:gd name="connsiteY12" fmla="*/ 116761 h 902971"/>
                  <a:gd name="connsiteX13" fmla="*/ 1015107 w 1037089"/>
                  <a:gd name="connsiteY13" fmla="*/ 134541 h 902971"/>
                  <a:gd name="connsiteX14" fmla="*/ 1027807 w 1037089"/>
                  <a:gd name="connsiteY14" fmla="*/ 137081 h 902971"/>
                  <a:gd name="connsiteX15" fmla="*/ 1037089 w 1037089"/>
                  <a:gd name="connsiteY15" fmla="*/ 147413 h 902971"/>
                  <a:gd name="connsiteX16" fmla="*/ 1037089 w 1037089"/>
                  <a:gd name="connsiteY16" fmla="*/ 390293 h 902971"/>
                  <a:gd name="connsiteX17" fmla="*/ 1028542 w 1037089"/>
                  <a:gd name="connsiteY17" fmla="*/ 391907 h 902971"/>
                  <a:gd name="connsiteX18" fmla="*/ 1007487 w 1037089"/>
                  <a:gd name="connsiteY18" fmla="*/ 396161 h 902971"/>
                  <a:gd name="connsiteX19" fmla="*/ 1007487 w 1037089"/>
                  <a:gd name="connsiteY19" fmla="*/ 424101 h 902971"/>
                  <a:gd name="connsiteX20" fmla="*/ 1002407 w 1037089"/>
                  <a:gd name="connsiteY20" fmla="*/ 441881 h 902971"/>
                  <a:gd name="connsiteX21" fmla="*/ 997327 w 1037089"/>
                  <a:gd name="connsiteY21" fmla="*/ 449501 h 902971"/>
                  <a:gd name="connsiteX22" fmla="*/ 984627 w 1037089"/>
                  <a:gd name="connsiteY22" fmla="*/ 477441 h 902971"/>
                  <a:gd name="connsiteX23" fmla="*/ 966847 w 1037089"/>
                  <a:gd name="connsiteY23" fmla="*/ 500301 h 902971"/>
                  <a:gd name="connsiteX24" fmla="*/ 961767 w 1037089"/>
                  <a:gd name="connsiteY24" fmla="*/ 513001 h 902971"/>
                  <a:gd name="connsiteX25" fmla="*/ 951607 w 1037089"/>
                  <a:gd name="connsiteY25" fmla="*/ 530781 h 902971"/>
                  <a:gd name="connsiteX26" fmla="*/ 941447 w 1037089"/>
                  <a:gd name="connsiteY26" fmla="*/ 546021 h 902971"/>
                  <a:gd name="connsiteX27" fmla="*/ 931287 w 1037089"/>
                  <a:gd name="connsiteY27" fmla="*/ 579041 h 902971"/>
                  <a:gd name="connsiteX28" fmla="*/ 916047 w 1037089"/>
                  <a:gd name="connsiteY28" fmla="*/ 624761 h 902971"/>
                  <a:gd name="connsiteX29" fmla="*/ 888107 w 1037089"/>
                  <a:gd name="connsiteY29" fmla="*/ 660321 h 902971"/>
                  <a:gd name="connsiteX30" fmla="*/ 875407 w 1037089"/>
                  <a:gd name="connsiteY30" fmla="*/ 670481 h 902971"/>
                  <a:gd name="connsiteX31" fmla="*/ 862707 w 1037089"/>
                  <a:gd name="connsiteY31" fmla="*/ 683181 h 902971"/>
                  <a:gd name="connsiteX32" fmla="*/ 829687 w 1037089"/>
                  <a:gd name="connsiteY32" fmla="*/ 698421 h 902971"/>
                  <a:gd name="connsiteX33" fmla="*/ 814447 w 1037089"/>
                  <a:gd name="connsiteY33" fmla="*/ 706041 h 902971"/>
                  <a:gd name="connsiteX34" fmla="*/ 745867 w 1037089"/>
                  <a:gd name="connsiteY34" fmla="*/ 726361 h 902971"/>
                  <a:gd name="connsiteX35" fmla="*/ 725547 w 1037089"/>
                  <a:gd name="connsiteY35" fmla="*/ 733981 h 902971"/>
                  <a:gd name="connsiteX36" fmla="*/ 695067 w 1037089"/>
                  <a:gd name="connsiteY36" fmla="*/ 746681 h 902971"/>
                  <a:gd name="connsiteX37" fmla="*/ 623947 w 1037089"/>
                  <a:gd name="connsiteY37" fmla="*/ 807641 h 902971"/>
                  <a:gd name="connsiteX38" fmla="*/ 593467 w 1037089"/>
                  <a:gd name="connsiteY38" fmla="*/ 853361 h 902971"/>
                  <a:gd name="connsiteX39" fmla="*/ 578227 w 1037089"/>
                  <a:gd name="connsiteY39" fmla="*/ 873681 h 902971"/>
                  <a:gd name="connsiteX40" fmla="*/ 562987 w 1037089"/>
                  <a:gd name="connsiteY40" fmla="*/ 883841 h 902971"/>
                  <a:gd name="connsiteX41" fmla="*/ 547747 w 1037089"/>
                  <a:gd name="connsiteY41" fmla="*/ 891461 h 902971"/>
                  <a:gd name="connsiteX42" fmla="*/ 527029 w 1037089"/>
                  <a:gd name="connsiteY42" fmla="*/ 902971 h 902971"/>
                  <a:gd name="connsiteX43" fmla="*/ 255871 w 1037089"/>
                  <a:gd name="connsiteY43" fmla="*/ 902971 h 902971"/>
                  <a:gd name="connsiteX44" fmla="*/ 240407 w 1037089"/>
                  <a:gd name="connsiteY44" fmla="*/ 871141 h 902971"/>
                  <a:gd name="connsiteX45" fmla="*/ 232787 w 1037089"/>
                  <a:gd name="connsiteY45" fmla="*/ 848281 h 902971"/>
                  <a:gd name="connsiteX46" fmla="*/ 204847 w 1037089"/>
                  <a:gd name="connsiteY46" fmla="*/ 782241 h 902971"/>
                  <a:gd name="connsiteX47" fmla="*/ 192147 w 1037089"/>
                  <a:gd name="connsiteY47" fmla="*/ 749221 h 902971"/>
                  <a:gd name="connsiteX48" fmla="*/ 164207 w 1037089"/>
                  <a:gd name="connsiteY48" fmla="*/ 703501 h 902971"/>
                  <a:gd name="connsiteX49" fmla="*/ 143887 w 1037089"/>
                  <a:gd name="connsiteY49" fmla="*/ 660321 h 902971"/>
                  <a:gd name="connsiteX50" fmla="*/ 98167 w 1037089"/>
                  <a:gd name="connsiteY50" fmla="*/ 596821 h 902971"/>
                  <a:gd name="connsiteX51" fmla="*/ 88253 w 1037089"/>
                  <a:gd name="connsiteY51" fmla="*/ 582068 h 902971"/>
                  <a:gd name="connsiteX52" fmla="*/ 86639 w 1037089"/>
                  <a:gd name="connsiteY52" fmla="*/ 579112 h 902971"/>
                  <a:gd name="connsiteX53" fmla="*/ 88413 w 1037089"/>
                  <a:gd name="connsiteY53" fmla="*/ 580646 h 902971"/>
                  <a:gd name="connsiteX54" fmla="*/ 85374 w 1037089"/>
                  <a:gd name="connsiteY54" fmla="*/ 576796 h 902971"/>
                  <a:gd name="connsiteX55" fmla="*/ 86639 w 1037089"/>
                  <a:gd name="connsiteY55" fmla="*/ 579112 h 902971"/>
                  <a:gd name="connsiteX56" fmla="*/ 83137 w 1037089"/>
                  <a:gd name="connsiteY56" fmla="*/ 576083 h 902971"/>
                  <a:gd name="connsiteX57" fmla="*/ 44827 w 1037089"/>
                  <a:gd name="connsiteY57" fmla="*/ 535861 h 902971"/>
                  <a:gd name="connsiteX58" fmla="*/ 11807 w 1037089"/>
                  <a:gd name="connsiteY58" fmla="*/ 497761 h 902971"/>
                  <a:gd name="connsiteX59" fmla="*/ 0 w 1037089"/>
                  <a:gd name="connsiteY59" fmla="*/ 491202 h 902971"/>
                  <a:gd name="connsiteX60" fmla="*/ 0 w 1037089"/>
                  <a:gd name="connsiteY60" fmla="*/ 142883 h 902971"/>
                  <a:gd name="connsiteX61" fmla="*/ 748 w 1037089"/>
                  <a:gd name="connsiteY61" fmla="*/ 142446 h 902971"/>
                  <a:gd name="connsiteX62" fmla="*/ 16887 w 1037089"/>
                  <a:gd name="connsiteY62" fmla="*/ 132001 h 902971"/>
                  <a:gd name="connsiteX63" fmla="*/ 32127 w 1037089"/>
                  <a:gd name="connsiteY63" fmla="*/ 119301 h 902971"/>
                  <a:gd name="connsiteX64" fmla="*/ 65147 w 1037089"/>
                  <a:gd name="connsiteY64" fmla="*/ 98981 h 902971"/>
                  <a:gd name="connsiteX65" fmla="*/ 90547 w 1037089"/>
                  <a:gd name="connsiteY65" fmla="*/ 88821 h 902971"/>
                  <a:gd name="connsiteX66" fmla="*/ 187067 w 1037089"/>
                  <a:gd name="connsiteY66" fmla="*/ 50721 h 902971"/>
                  <a:gd name="connsiteX67" fmla="*/ 240407 w 1037089"/>
                  <a:gd name="connsiteY67" fmla="*/ 38021 h 902971"/>
                  <a:gd name="connsiteX68" fmla="*/ 375027 w 1037089"/>
                  <a:gd name="connsiteY68" fmla="*/ 2461 h 90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37089" h="902971">
                    <a:moveTo>
                      <a:pt x="381994" y="0"/>
                    </a:moveTo>
                    <a:lnTo>
                      <a:pt x="639747" y="0"/>
                    </a:lnTo>
                    <a:lnTo>
                      <a:pt x="654609" y="12558"/>
                    </a:lnTo>
                    <a:cubicBezTo>
                      <a:pt x="666850" y="22257"/>
                      <a:pt x="665895" y="19753"/>
                      <a:pt x="687447" y="43101"/>
                    </a:cubicBezTo>
                    <a:cubicBezTo>
                      <a:pt x="690318" y="46212"/>
                      <a:pt x="692606" y="49816"/>
                      <a:pt x="695067" y="53261"/>
                    </a:cubicBezTo>
                    <a:cubicBezTo>
                      <a:pt x="696841" y="55745"/>
                      <a:pt x="697988" y="58722"/>
                      <a:pt x="700147" y="60881"/>
                    </a:cubicBezTo>
                    <a:cubicBezTo>
                      <a:pt x="703980" y="64714"/>
                      <a:pt x="708074" y="68471"/>
                      <a:pt x="712847" y="71041"/>
                    </a:cubicBezTo>
                    <a:cubicBezTo>
                      <a:pt x="719216" y="74471"/>
                      <a:pt x="726394" y="76121"/>
                      <a:pt x="733167" y="78661"/>
                    </a:cubicBezTo>
                    <a:cubicBezTo>
                      <a:pt x="740787" y="79508"/>
                      <a:pt x="748381" y="80630"/>
                      <a:pt x="756027" y="81201"/>
                    </a:cubicBezTo>
                    <a:cubicBezTo>
                      <a:pt x="805114" y="84864"/>
                      <a:pt x="854320" y="86971"/>
                      <a:pt x="903347" y="91361"/>
                    </a:cubicBezTo>
                    <a:cubicBezTo>
                      <a:pt x="907430" y="91727"/>
                      <a:pt x="938280" y="99075"/>
                      <a:pt x="943987" y="101521"/>
                    </a:cubicBezTo>
                    <a:cubicBezTo>
                      <a:pt x="950261" y="104210"/>
                      <a:pt x="955840" y="108294"/>
                      <a:pt x="961767" y="111681"/>
                    </a:cubicBezTo>
                    <a:cubicBezTo>
                      <a:pt x="969387" y="113374"/>
                      <a:pt x="977352" y="113932"/>
                      <a:pt x="984627" y="116761"/>
                    </a:cubicBezTo>
                    <a:cubicBezTo>
                      <a:pt x="994838" y="120732"/>
                      <a:pt x="1005598" y="128202"/>
                      <a:pt x="1015107" y="134541"/>
                    </a:cubicBezTo>
                    <a:lnTo>
                      <a:pt x="1027807" y="137081"/>
                    </a:lnTo>
                    <a:lnTo>
                      <a:pt x="1037089" y="147413"/>
                    </a:lnTo>
                    <a:lnTo>
                      <a:pt x="1037089" y="390293"/>
                    </a:lnTo>
                    <a:lnTo>
                      <a:pt x="1028542" y="391907"/>
                    </a:lnTo>
                    <a:cubicBezTo>
                      <a:pt x="1024013" y="392751"/>
                      <a:pt x="1017492" y="394018"/>
                      <a:pt x="1007487" y="396161"/>
                    </a:cubicBezTo>
                    <a:cubicBezTo>
                      <a:pt x="1007487" y="400818"/>
                      <a:pt x="1007954" y="419894"/>
                      <a:pt x="1007487" y="424101"/>
                    </a:cubicBezTo>
                    <a:cubicBezTo>
                      <a:pt x="1007254" y="426194"/>
                      <a:pt x="1003783" y="439129"/>
                      <a:pt x="1002407" y="441881"/>
                    </a:cubicBezTo>
                    <a:cubicBezTo>
                      <a:pt x="1001042" y="444611"/>
                      <a:pt x="998789" y="446821"/>
                      <a:pt x="997327" y="449501"/>
                    </a:cubicBezTo>
                    <a:cubicBezTo>
                      <a:pt x="987592" y="467348"/>
                      <a:pt x="988988" y="464358"/>
                      <a:pt x="984627" y="477441"/>
                    </a:cubicBezTo>
                    <a:cubicBezTo>
                      <a:pt x="984627" y="477441"/>
                      <a:pt x="972067" y="492181"/>
                      <a:pt x="966847" y="500301"/>
                    </a:cubicBezTo>
                    <a:cubicBezTo>
                      <a:pt x="964381" y="504136"/>
                      <a:pt x="963806" y="508923"/>
                      <a:pt x="961767" y="513001"/>
                    </a:cubicBezTo>
                    <a:cubicBezTo>
                      <a:pt x="958714" y="519106"/>
                      <a:pt x="955185" y="524968"/>
                      <a:pt x="951607" y="530781"/>
                    </a:cubicBezTo>
                    <a:cubicBezTo>
                      <a:pt x="948407" y="535981"/>
                      <a:pt x="944177" y="540560"/>
                      <a:pt x="941447" y="546021"/>
                    </a:cubicBezTo>
                    <a:cubicBezTo>
                      <a:pt x="938601" y="551712"/>
                      <a:pt x="933022" y="573835"/>
                      <a:pt x="931287" y="579041"/>
                    </a:cubicBezTo>
                    <a:cubicBezTo>
                      <a:pt x="912887" y="634240"/>
                      <a:pt x="927664" y="584101"/>
                      <a:pt x="916047" y="624761"/>
                    </a:cubicBezTo>
                    <a:cubicBezTo>
                      <a:pt x="916047" y="624761"/>
                      <a:pt x="898122" y="649054"/>
                      <a:pt x="888107" y="660321"/>
                    </a:cubicBezTo>
                    <a:cubicBezTo>
                      <a:pt x="884505" y="664373"/>
                      <a:pt x="879437" y="666854"/>
                      <a:pt x="875407" y="670481"/>
                    </a:cubicBezTo>
                    <a:cubicBezTo>
                      <a:pt x="870957" y="674486"/>
                      <a:pt x="867549" y="679660"/>
                      <a:pt x="862707" y="683181"/>
                    </a:cubicBezTo>
                    <a:cubicBezTo>
                      <a:pt x="857153" y="687220"/>
                      <a:pt x="835143" y="695903"/>
                      <a:pt x="829687" y="698421"/>
                    </a:cubicBezTo>
                    <a:cubicBezTo>
                      <a:pt x="824530" y="700801"/>
                      <a:pt x="819755" y="704019"/>
                      <a:pt x="814447" y="706041"/>
                    </a:cubicBezTo>
                    <a:cubicBezTo>
                      <a:pt x="760349" y="726650"/>
                      <a:pt x="794077" y="711898"/>
                      <a:pt x="745867" y="726361"/>
                    </a:cubicBezTo>
                    <a:cubicBezTo>
                      <a:pt x="738938" y="728440"/>
                      <a:pt x="732359" y="731548"/>
                      <a:pt x="725547" y="733981"/>
                    </a:cubicBezTo>
                    <a:cubicBezTo>
                      <a:pt x="701481" y="742576"/>
                      <a:pt x="718743" y="734843"/>
                      <a:pt x="695067" y="746681"/>
                    </a:cubicBezTo>
                    <a:cubicBezTo>
                      <a:pt x="668052" y="760188"/>
                      <a:pt x="644740" y="786848"/>
                      <a:pt x="623947" y="807641"/>
                    </a:cubicBezTo>
                    <a:cubicBezTo>
                      <a:pt x="610995" y="820593"/>
                      <a:pt x="603893" y="838302"/>
                      <a:pt x="593467" y="853361"/>
                    </a:cubicBezTo>
                    <a:cubicBezTo>
                      <a:pt x="588648" y="860322"/>
                      <a:pt x="584214" y="867694"/>
                      <a:pt x="578227" y="873681"/>
                    </a:cubicBezTo>
                    <a:cubicBezTo>
                      <a:pt x="573910" y="877998"/>
                      <a:pt x="568261" y="880765"/>
                      <a:pt x="562987" y="883841"/>
                    </a:cubicBezTo>
                    <a:cubicBezTo>
                      <a:pt x="558081" y="886703"/>
                      <a:pt x="552827" y="888921"/>
                      <a:pt x="547747" y="891461"/>
                    </a:cubicBezTo>
                    <a:lnTo>
                      <a:pt x="527029" y="902971"/>
                    </a:lnTo>
                    <a:lnTo>
                      <a:pt x="255871" y="902971"/>
                    </a:lnTo>
                    <a:lnTo>
                      <a:pt x="240407" y="871141"/>
                    </a:lnTo>
                    <a:cubicBezTo>
                      <a:pt x="237025" y="863856"/>
                      <a:pt x="235460" y="855855"/>
                      <a:pt x="232787" y="848281"/>
                    </a:cubicBezTo>
                    <a:cubicBezTo>
                      <a:pt x="221290" y="815706"/>
                      <a:pt x="223543" y="826824"/>
                      <a:pt x="204847" y="782241"/>
                    </a:cubicBezTo>
                    <a:cubicBezTo>
                      <a:pt x="200286" y="771366"/>
                      <a:pt x="197556" y="759700"/>
                      <a:pt x="192147" y="749221"/>
                    </a:cubicBezTo>
                    <a:cubicBezTo>
                      <a:pt x="183955" y="733350"/>
                      <a:pt x="172728" y="719198"/>
                      <a:pt x="164207" y="703501"/>
                    </a:cubicBezTo>
                    <a:cubicBezTo>
                      <a:pt x="156618" y="689521"/>
                      <a:pt x="150660" y="674714"/>
                      <a:pt x="143887" y="660321"/>
                    </a:cubicBezTo>
                    <a:cubicBezTo>
                      <a:pt x="132781" y="636721"/>
                      <a:pt x="113081" y="618219"/>
                      <a:pt x="98167" y="596821"/>
                    </a:cubicBezTo>
                    <a:cubicBezTo>
                      <a:pt x="93350" y="589910"/>
                      <a:pt x="90215" y="585199"/>
                      <a:pt x="88253" y="582068"/>
                    </a:cubicBezTo>
                    <a:lnTo>
                      <a:pt x="86639" y="579112"/>
                    </a:lnTo>
                    <a:lnTo>
                      <a:pt x="88413" y="580646"/>
                    </a:lnTo>
                    <a:cubicBezTo>
                      <a:pt x="90589" y="581887"/>
                      <a:pt x="84996" y="575022"/>
                      <a:pt x="85374" y="576796"/>
                    </a:cubicBezTo>
                    <a:lnTo>
                      <a:pt x="86639" y="579112"/>
                    </a:lnTo>
                    <a:lnTo>
                      <a:pt x="83137" y="576083"/>
                    </a:lnTo>
                    <a:cubicBezTo>
                      <a:pt x="77214" y="570413"/>
                      <a:pt x="65801" y="558659"/>
                      <a:pt x="44827" y="535861"/>
                    </a:cubicBezTo>
                    <a:cubicBezTo>
                      <a:pt x="32523" y="522487"/>
                      <a:pt x="26515" y="508547"/>
                      <a:pt x="11807" y="497761"/>
                    </a:cubicBezTo>
                    <a:lnTo>
                      <a:pt x="0" y="491202"/>
                    </a:lnTo>
                    <a:lnTo>
                      <a:pt x="0" y="142883"/>
                    </a:lnTo>
                    <a:lnTo>
                      <a:pt x="748" y="142446"/>
                    </a:lnTo>
                    <a:cubicBezTo>
                      <a:pt x="4796" y="139940"/>
                      <a:pt x="10047" y="136561"/>
                      <a:pt x="16887" y="132001"/>
                    </a:cubicBezTo>
                    <a:cubicBezTo>
                      <a:pt x="22389" y="128333"/>
                      <a:pt x="26837" y="123269"/>
                      <a:pt x="32127" y="119301"/>
                    </a:cubicBezTo>
                    <a:cubicBezTo>
                      <a:pt x="39357" y="113879"/>
                      <a:pt x="57372" y="102640"/>
                      <a:pt x="65147" y="98981"/>
                    </a:cubicBezTo>
                    <a:cubicBezTo>
                      <a:pt x="73398" y="95098"/>
                      <a:pt x="82200" y="92494"/>
                      <a:pt x="90547" y="88821"/>
                    </a:cubicBezTo>
                    <a:cubicBezTo>
                      <a:pt x="140158" y="66992"/>
                      <a:pt x="125961" y="68775"/>
                      <a:pt x="187067" y="50721"/>
                    </a:cubicBezTo>
                    <a:cubicBezTo>
                      <a:pt x="204595" y="45542"/>
                      <a:pt x="222627" y="42254"/>
                      <a:pt x="240407" y="38021"/>
                    </a:cubicBezTo>
                    <a:cubicBezTo>
                      <a:pt x="441574" y="-9876"/>
                      <a:pt x="284054" y="17623"/>
                      <a:pt x="375027" y="2461"/>
                    </a:cubicBezTo>
                    <a:close/>
                  </a:path>
                </a:pathLst>
              </a:custGeom>
            </p:spPr>
          </p:pic>
          <p:sp>
            <p:nvSpPr>
              <p:cNvPr id="49" name="文本框 48">
                <a:extLst>
                  <a:ext uri="{FF2B5EF4-FFF2-40B4-BE49-F238E27FC236}">
                    <a16:creationId xmlns:a16="http://schemas.microsoft.com/office/drawing/2014/main" id="{E57E4157-11A8-6CEB-8361-A2D047FB6B9A}"/>
                  </a:ext>
                </a:extLst>
              </p:cNvPr>
              <p:cNvSpPr txBox="1"/>
              <p:nvPr/>
            </p:nvSpPr>
            <p:spPr>
              <a:xfrm flipH="1">
                <a:off x="2403897" y="2169006"/>
                <a:ext cx="1012704" cy="261610"/>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调用链信息</a:t>
                </a:r>
              </a:p>
            </p:txBody>
          </p:sp>
        </p:grpSp>
        <p:grpSp>
          <p:nvGrpSpPr>
            <p:cNvPr id="52" name="组合 51">
              <a:extLst>
                <a:ext uri="{FF2B5EF4-FFF2-40B4-BE49-F238E27FC236}">
                  <a16:creationId xmlns:a16="http://schemas.microsoft.com/office/drawing/2014/main" id="{90BE760C-51D2-1AA9-5FCB-CFE4DD4C311C}"/>
                </a:ext>
              </a:extLst>
            </p:cNvPr>
            <p:cNvGrpSpPr/>
            <p:nvPr/>
          </p:nvGrpSpPr>
          <p:grpSpPr>
            <a:xfrm>
              <a:off x="3732677" y="2453999"/>
              <a:ext cx="1012704" cy="532247"/>
              <a:chOff x="3473489" y="2391232"/>
              <a:chExt cx="1012704" cy="532247"/>
            </a:xfrm>
          </p:grpSpPr>
          <p:pic>
            <p:nvPicPr>
              <p:cNvPr id="36" name="图片 35">
                <a:extLst>
                  <a:ext uri="{FF2B5EF4-FFF2-40B4-BE49-F238E27FC236}">
                    <a16:creationId xmlns:a16="http://schemas.microsoft.com/office/drawing/2014/main" id="{76059079-A197-EBE1-C3FD-C8C64825A38A}"/>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3297" y="2671479"/>
                <a:ext cx="273088" cy="252000"/>
              </a:xfrm>
              <a:prstGeom prst="rect">
                <a:avLst/>
              </a:prstGeom>
            </p:spPr>
          </p:pic>
          <p:sp>
            <p:nvSpPr>
              <p:cNvPr id="50" name="文本框 49">
                <a:extLst>
                  <a:ext uri="{FF2B5EF4-FFF2-40B4-BE49-F238E27FC236}">
                    <a16:creationId xmlns:a16="http://schemas.microsoft.com/office/drawing/2014/main" id="{08745CC0-47DA-C3C2-F354-DADDBB6A90E8}"/>
                  </a:ext>
                </a:extLst>
              </p:cNvPr>
              <p:cNvSpPr txBox="1"/>
              <p:nvPr/>
            </p:nvSpPr>
            <p:spPr>
              <a:xfrm flipH="1">
                <a:off x="3473489" y="2391232"/>
                <a:ext cx="1012704" cy="261610"/>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服务指标</a:t>
                </a:r>
              </a:p>
            </p:txBody>
          </p:sp>
        </p:grpSp>
      </p:grpSp>
      <p:cxnSp>
        <p:nvCxnSpPr>
          <p:cNvPr id="57" name="直接箭头连接符 56">
            <a:extLst>
              <a:ext uri="{FF2B5EF4-FFF2-40B4-BE49-F238E27FC236}">
                <a16:creationId xmlns:a16="http://schemas.microsoft.com/office/drawing/2014/main" id="{85A717D8-8451-A108-BFE1-AB6AFBDD1958}"/>
              </a:ext>
            </a:extLst>
          </p:cNvPr>
          <p:cNvCxnSpPr/>
          <p:nvPr/>
        </p:nvCxnSpPr>
        <p:spPr>
          <a:xfrm>
            <a:off x="1983181" y="3186580"/>
            <a:ext cx="696194" cy="567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2E0F7396-B5A2-E76B-BF55-811919EFA8D7}"/>
              </a:ext>
            </a:extLst>
          </p:cNvPr>
          <p:cNvCxnSpPr>
            <a:cxnSpLocks/>
            <a:endCxn id="10" idx="0"/>
          </p:cNvCxnSpPr>
          <p:nvPr/>
        </p:nvCxnSpPr>
        <p:spPr>
          <a:xfrm>
            <a:off x="3089625" y="3357550"/>
            <a:ext cx="0" cy="4354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69A61545-F85D-1861-976E-888363C12136}"/>
              </a:ext>
            </a:extLst>
          </p:cNvPr>
          <p:cNvCxnSpPr>
            <a:cxnSpLocks/>
          </p:cNvCxnSpPr>
          <p:nvPr/>
        </p:nvCxnSpPr>
        <p:spPr>
          <a:xfrm flipH="1">
            <a:off x="3517208" y="3213446"/>
            <a:ext cx="608739" cy="5094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50DA020E-F0CF-7502-1333-22508FD5C778}"/>
              </a:ext>
            </a:extLst>
          </p:cNvPr>
          <p:cNvCxnSpPr>
            <a:cxnSpLocks/>
            <a:endCxn id="46" idx="0"/>
          </p:cNvCxnSpPr>
          <p:nvPr/>
        </p:nvCxnSpPr>
        <p:spPr>
          <a:xfrm>
            <a:off x="3089276" y="4465320"/>
            <a:ext cx="349" cy="492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5390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29A2F5-D3FE-126A-2A89-A98B07E3E17D}"/>
              </a:ext>
            </a:extLst>
          </p:cNvPr>
          <p:cNvSpPr txBox="1"/>
          <p:nvPr/>
        </p:nvSpPr>
        <p:spPr>
          <a:xfrm>
            <a:off x="244466" y="1128481"/>
            <a:ext cx="8849838" cy="584775"/>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defRPr sz="3200" b="1">
                <a:latin typeface="微软雅黑" panose="020B0503020204020204" pitchFamily="34" charset="-122"/>
                <a:ea typeface="微软雅黑" panose="020B0503020204020204" pitchFamily="34" charset="-122"/>
              </a:defRPr>
            </a:lvl1pPr>
          </a:lstStyle>
          <a:p>
            <a:r>
              <a:rPr lang="zh-CN" altLang="en-US" dirty="0"/>
              <a:t>创新点与总结：搭建了完整的数字化演练系统</a:t>
            </a:r>
          </a:p>
        </p:txBody>
      </p:sp>
      <p:grpSp>
        <p:nvGrpSpPr>
          <p:cNvPr id="7" name="组合 6">
            <a:extLst>
              <a:ext uri="{FF2B5EF4-FFF2-40B4-BE49-F238E27FC236}">
                <a16:creationId xmlns:a16="http://schemas.microsoft.com/office/drawing/2014/main" id="{A11A6208-21C4-51C6-D777-E211CB023F85}"/>
              </a:ext>
            </a:extLst>
          </p:cNvPr>
          <p:cNvGrpSpPr/>
          <p:nvPr/>
        </p:nvGrpSpPr>
        <p:grpSpPr>
          <a:xfrm>
            <a:off x="530035" y="1981438"/>
            <a:ext cx="3302029" cy="1601569"/>
            <a:chOff x="530035" y="1981438"/>
            <a:chExt cx="3302029" cy="1601569"/>
          </a:xfrm>
        </p:grpSpPr>
        <p:grpSp>
          <p:nvGrpSpPr>
            <p:cNvPr id="32" name="组合 31">
              <a:extLst>
                <a:ext uri="{FF2B5EF4-FFF2-40B4-BE49-F238E27FC236}">
                  <a16:creationId xmlns:a16="http://schemas.microsoft.com/office/drawing/2014/main" id="{E1E9E35B-82E7-43FC-8721-EC5C7D1B450A}"/>
                </a:ext>
              </a:extLst>
            </p:cNvPr>
            <p:cNvGrpSpPr/>
            <p:nvPr/>
          </p:nvGrpSpPr>
          <p:grpSpPr>
            <a:xfrm>
              <a:off x="530035" y="1981438"/>
              <a:ext cx="3233864" cy="553998"/>
              <a:chOff x="6522316" y="1691315"/>
              <a:chExt cx="4311818" cy="738664"/>
            </a:xfrm>
            <a:noFill/>
          </p:grpSpPr>
          <p:sp>
            <p:nvSpPr>
              <p:cNvPr id="34" name="文本框 33">
                <a:extLst>
                  <a:ext uri="{FF2B5EF4-FFF2-40B4-BE49-F238E27FC236}">
                    <a16:creationId xmlns:a16="http://schemas.microsoft.com/office/drawing/2014/main" id="{82A7057D-D4D7-4C47-8B2F-E27EE4B47A7A}"/>
                  </a:ext>
                </a:extLst>
              </p:cNvPr>
              <p:cNvSpPr txBox="1"/>
              <p:nvPr/>
            </p:nvSpPr>
            <p:spPr>
              <a:xfrm>
                <a:off x="6522316" y="1691315"/>
                <a:ext cx="1000701" cy="738664"/>
              </a:xfrm>
              <a:prstGeom prst="rect">
                <a:avLst/>
              </a:prstGeom>
              <a:grpFill/>
              <a:effectLst/>
            </p:spPr>
            <p:txBody>
              <a:bodyPr wrap="none" rtlCol="0">
                <a:spAutoFit/>
              </a:bodyPr>
              <a:lstStyle/>
              <a:p>
                <a:r>
                  <a:rPr lang="en-US" altLang="zh-CN" sz="2400" b="1" dirty="0">
                    <a:latin typeface="微软雅黑" panose="020B0503020204020204" pitchFamily="34" charset="-122"/>
                    <a:ea typeface="微软雅黑" panose="020B0503020204020204" pitchFamily="34" charset="-122"/>
                    <a:sym typeface="iekie jianyuanti" panose="02010601030101010101" pitchFamily="2" charset="-122"/>
                  </a:rPr>
                  <a:t> </a:t>
                </a:r>
                <a:r>
                  <a:rPr lang="en-US" altLang="zh-CN" sz="3000" b="1" dirty="0">
                    <a:latin typeface="微软雅黑" panose="020B0503020204020204" pitchFamily="34" charset="-122"/>
                    <a:ea typeface="微软雅黑" panose="020B0503020204020204" pitchFamily="34" charset="-122"/>
                    <a:sym typeface="iekie jianyuanti" panose="02010601030101010101" pitchFamily="2" charset="-122"/>
                  </a:rPr>
                  <a:t>01</a:t>
                </a:r>
              </a:p>
            </p:txBody>
          </p:sp>
          <p:sp>
            <p:nvSpPr>
              <p:cNvPr id="35" name="文本框 34">
                <a:extLst>
                  <a:ext uri="{FF2B5EF4-FFF2-40B4-BE49-F238E27FC236}">
                    <a16:creationId xmlns:a16="http://schemas.microsoft.com/office/drawing/2014/main" id="{18816211-BCBB-4E6A-9842-A1A1CCBE149C}"/>
                  </a:ext>
                </a:extLst>
              </p:cNvPr>
              <p:cNvSpPr txBox="1"/>
              <p:nvPr/>
            </p:nvSpPr>
            <p:spPr>
              <a:xfrm>
                <a:off x="7494123" y="1799038"/>
                <a:ext cx="3340011" cy="492442"/>
              </a:xfrm>
              <a:prstGeom prst="rect">
                <a:avLst/>
              </a:prstGeom>
              <a:grpFill/>
              <a:effectLst/>
            </p:spPr>
            <p:txBody>
              <a:bodyPr wrap="square" rtlCol="0">
                <a:spAutoFit/>
              </a:bodyPr>
              <a:lstStyle/>
              <a:p>
                <a:r>
                  <a:rPr lang="zh-CN" altLang="en-US" sz="1800" dirty="0">
                    <a:latin typeface="微软雅黑" panose="020B0503020204020204" pitchFamily="34" charset="-122"/>
                    <a:ea typeface="微软雅黑" panose="020B0503020204020204" pitchFamily="34" charset="-122"/>
                    <a:sym typeface="iekie jianyuanti" panose="02010601030101010101" pitchFamily="2" charset="-122"/>
                  </a:rPr>
                  <a:t>模拟真实的业务环境</a:t>
                </a:r>
              </a:p>
            </p:txBody>
          </p:sp>
        </p:grpSp>
        <p:sp>
          <p:nvSpPr>
            <p:cNvPr id="36" name="矩形 35">
              <a:extLst>
                <a:ext uri="{FF2B5EF4-FFF2-40B4-BE49-F238E27FC236}">
                  <a16:creationId xmlns:a16="http://schemas.microsoft.com/office/drawing/2014/main" id="{FD23B323-4670-44D5-A4F3-1C0E73524D35}"/>
                </a:ext>
              </a:extLst>
            </p:cNvPr>
            <p:cNvSpPr/>
            <p:nvPr/>
          </p:nvSpPr>
          <p:spPr>
            <a:xfrm>
              <a:off x="598201" y="2559265"/>
              <a:ext cx="3233863" cy="1023742"/>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设计了不同模式的负载，不同方式的故障注入</a:t>
              </a:r>
              <a:r>
                <a:rPr lang="zh-CN" altLang="zh-CN" sz="1400" dirty="0">
                  <a:latin typeface="微软雅黑" panose="020B0503020204020204" pitchFamily="34" charset="-122"/>
                  <a:ea typeface="微软雅黑" panose="020B0503020204020204" pitchFamily="34" charset="-122"/>
                  <a:cs typeface="Times New Roman" panose="02020603050405020304" pitchFamily="18" charset="0"/>
                </a:rPr>
                <a:t>，以此来模拟业务场景中所面临的更</a:t>
              </a:r>
              <a:r>
                <a:rPr lang="zh-CN" altLang="zh-CN" sz="1400" b="1" dirty="0">
                  <a:latin typeface="微软雅黑" panose="020B0503020204020204" pitchFamily="34" charset="-122"/>
                  <a:ea typeface="微软雅黑" panose="020B0503020204020204" pitchFamily="34" charset="-122"/>
                  <a:cs typeface="Times New Roman" panose="02020603050405020304" pitchFamily="18" charset="0"/>
                </a:rPr>
                <a:t>真实的业务环境</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iekie jianyuanti" panose="02010601030101010101" pitchFamily="2" charset="-122"/>
                </a:rPr>
                <a:t>。</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iekie jianyuanti" panose="02010601030101010101" pitchFamily="2" charset="-122"/>
              </a:endParaRPr>
            </a:p>
          </p:txBody>
        </p:sp>
      </p:grpSp>
      <p:grpSp>
        <p:nvGrpSpPr>
          <p:cNvPr id="8" name="组合 7">
            <a:extLst>
              <a:ext uri="{FF2B5EF4-FFF2-40B4-BE49-F238E27FC236}">
                <a16:creationId xmlns:a16="http://schemas.microsoft.com/office/drawing/2014/main" id="{0B83BFAC-C530-C047-29D4-3C7AC516ADBB}"/>
              </a:ext>
            </a:extLst>
          </p:cNvPr>
          <p:cNvGrpSpPr/>
          <p:nvPr/>
        </p:nvGrpSpPr>
        <p:grpSpPr>
          <a:xfrm>
            <a:off x="4154161" y="1981439"/>
            <a:ext cx="3302029" cy="1601568"/>
            <a:chOff x="3928270" y="2001767"/>
            <a:chExt cx="3302029" cy="1601568"/>
          </a:xfrm>
        </p:grpSpPr>
        <p:grpSp>
          <p:nvGrpSpPr>
            <p:cNvPr id="41" name="组合 40">
              <a:extLst>
                <a:ext uri="{FF2B5EF4-FFF2-40B4-BE49-F238E27FC236}">
                  <a16:creationId xmlns:a16="http://schemas.microsoft.com/office/drawing/2014/main" id="{D3DC7DD9-5721-4F89-BD04-382E6B286CE7}"/>
                </a:ext>
              </a:extLst>
            </p:cNvPr>
            <p:cNvGrpSpPr/>
            <p:nvPr/>
          </p:nvGrpSpPr>
          <p:grpSpPr>
            <a:xfrm>
              <a:off x="3928270" y="2001767"/>
              <a:ext cx="3233864" cy="553998"/>
              <a:chOff x="6522316" y="1691315"/>
              <a:chExt cx="4311818" cy="738664"/>
            </a:xfrm>
            <a:noFill/>
          </p:grpSpPr>
          <p:sp>
            <p:nvSpPr>
              <p:cNvPr id="42" name="文本框 41">
                <a:extLst>
                  <a:ext uri="{FF2B5EF4-FFF2-40B4-BE49-F238E27FC236}">
                    <a16:creationId xmlns:a16="http://schemas.microsoft.com/office/drawing/2014/main" id="{05A83C75-C6FD-4272-A45F-E5B845AA6F61}"/>
                  </a:ext>
                </a:extLst>
              </p:cNvPr>
              <p:cNvSpPr txBox="1"/>
              <p:nvPr/>
            </p:nvSpPr>
            <p:spPr>
              <a:xfrm>
                <a:off x="6522316" y="1691315"/>
                <a:ext cx="1000701" cy="738664"/>
              </a:xfrm>
              <a:prstGeom prst="rect">
                <a:avLst/>
              </a:prstGeom>
              <a:grpFill/>
              <a:effectLst/>
            </p:spPr>
            <p:txBody>
              <a:bodyPr wrap="none" rtlCol="0">
                <a:spAutoFit/>
              </a:bodyPr>
              <a:lstStyle/>
              <a:p>
                <a:r>
                  <a:rPr lang="en-US" altLang="zh-CN" sz="2400" b="1" dirty="0">
                    <a:latin typeface="微软雅黑" panose="020B0503020204020204" pitchFamily="34" charset="-122"/>
                    <a:ea typeface="微软雅黑" panose="020B0503020204020204" pitchFamily="34" charset="-122"/>
                    <a:sym typeface="iekie jianyuanti" panose="02010601030101010101" pitchFamily="2" charset="-122"/>
                  </a:rPr>
                  <a:t> </a:t>
                </a:r>
                <a:r>
                  <a:rPr lang="en-US" altLang="zh-CN" sz="3000" b="1" dirty="0">
                    <a:latin typeface="微软雅黑" panose="020B0503020204020204" pitchFamily="34" charset="-122"/>
                    <a:ea typeface="微软雅黑" panose="020B0503020204020204" pitchFamily="34" charset="-122"/>
                    <a:sym typeface="iekie jianyuanti" panose="02010601030101010101" pitchFamily="2" charset="-122"/>
                  </a:rPr>
                  <a:t>02</a:t>
                </a:r>
              </a:p>
            </p:txBody>
          </p:sp>
          <p:sp>
            <p:nvSpPr>
              <p:cNvPr id="43" name="文本框 42">
                <a:extLst>
                  <a:ext uri="{FF2B5EF4-FFF2-40B4-BE49-F238E27FC236}">
                    <a16:creationId xmlns:a16="http://schemas.microsoft.com/office/drawing/2014/main" id="{EADBFCE8-CFC2-4157-BC4C-45E3400A5F59}"/>
                  </a:ext>
                </a:extLst>
              </p:cNvPr>
              <p:cNvSpPr txBox="1"/>
              <p:nvPr/>
            </p:nvSpPr>
            <p:spPr>
              <a:xfrm>
                <a:off x="7494123" y="1799038"/>
                <a:ext cx="3340011" cy="492442"/>
              </a:xfrm>
              <a:prstGeom prst="rect">
                <a:avLst/>
              </a:prstGeom>
              <a:grpFill/>
              <a:effectLst/>
            </p:spPr>
            <p:txBody>
              <a:bodyPr wrap="square" rtlCol="0">
                <a:spAutoFit/>
              </a:bodyPr>
              <a:lstStyle/>
              <a:p>
                <a:r>
                  <a:rPr lang="zh-CN" altLang="en-US" sz="1800" dirty="0">
                    <a:latin typeface="微软雅黑" panose="020B0503020204020204" pitchFamily="34" charset="-122"/>
                    <a:ea typeface="微软雅黑" panose="020B0503020204020204" pitchFamily="34" charset="-122"/>
                    <a:sym typeface="iekie jianyuanti" panose="02010601030101010101" pitchFamily="2" charset="-122"/>
                  </a:rPr>
                  <a:t>强化学习算法方案</a:t>
                </a:r>
              </a:p>
            </p:txBody>
          </p:sp>
        </p:grpSp>
        <p:sp>
          <p:nvSpPr>
            <p:cNvPr id="44" name="矩形 43">
              <a:extLst>
                <a:ext uri="{FF2B5EF4-FFF2-40B4-BE49-F238E27FC236}">
                  <a16:creationId xmlns:a16="http://schemas.microsoft.com/office/drawing/2014/main" id="{A6CE4916-8E19-4AFD-8D6A-4D154BD6E977}"/>
                </a:ext>
              </a:extLst>
            </p:cNvPr>
            <p:cNvSpPr/>
            <p:nvPr/>
          </p:nvSpPr>
          <p:spPr>
            <a:xfrm>
              <a:off x="3996436" y="2579593"/>
              <a:ext cx="3233863" cy="1023742"/>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设计了强化学习算法方案，</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循环注入</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不同模式类型的故障，对异常检测算法进行强化学习，以得到稳定的检测算法。</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sym typeface="iekie jianyuanti" panose="02010601030101010101" pitchFamily="2" charset="-122"/>
              </a:endParaRPr>
            </a:p>
          </p:txBody>
        </p:sp>
      </p:grpSp>
      <p:grpSp>
        <p:nvGrpSpPr>
          <p:cNvPr id="9" name="组合 8">
            <a:extLst>
              <a:ext uri="{FF2B5EF4-FFF2-40B4-BE49-F238E27FC236}">
                <a16:creationId xmlns:a16="http://schemas.microsoft.com/office/drawing/2014/main" id="{DF547123-47FF-6255-2F75-AF2DCA00D331}"/>
              </a:ext>
            </a:extLst>
          </p:cNvPr>
          <p:cNvGrpSpPr/>
          <p:nvPr/>
        </p:nvGrpSpPr>
        <p:grpSpPr>
          <a:xfrm>
            <a:off x="530035" y="4127950"/>
            <a:ext cx="3302029" cy="1601569"/>
            <a:chOff x="7959154" y="1984517"/>
            <a:chExt cx="3302029" cy="1601569"/>
          </a:xfrm>
        </p:grpSpPr>
        <p:grpSp>
          <p:nvGrpSpPr>
            <p:cNvPr id="2" name="组合 1">
              <a:extLst>
                <a:ext uri="{FF2B5EF4-FFF2-40B4-BE49-F238E27FC236}">
                  <a16:creationId xmlns:a16="http://schemas.microsoft.com/office/drawing/2014/main" id="{A1D0BC78-234B-F750-B885-90CCBE2CF81A}"/>
                </a:ext>
              </a:extLst>
            </p:cNvPr>
            <p:cNvGrpSpPr/>
            <p:nvPr/>
          </p:nvGrpSpPr>
          <p:grpSpPr>
            <a:xfrm>
              <a:off x="7959154" y="1984517"/>
              <a:ext cx="3233864" cy="553998"/>
              <a:chOff x="6522316" y="1691315"/>
              <a:chExt cx="4311818" cy="738664"/>
            </a:xfrm>
            <a:noFill/>
          </p:grpSpPr>
          <p:sp>
            <p:nvSpPr>
              <p:cNvPr id="3" name="文本框 2">
                <a:extLst>
                  <a:ext uri="{FF2B5EF4-FFF2-40B4-BE49-F238E27FC236}">
                    <a16:creationId xmlns:a16="http://schemas.microsoft.com/office/drawing/2014/main" id="{32428BB1-9BBA-12F9-EC43-B5BF0FE4AE8B}"/>
                  </a:ext>
                </a:extLst>
              </p:cNvPr>
              <p:cNvSpPr txBox="1"/>
              <p:nvPr/>
            </p:nvSpPr>
            <p:spPr>
              <a:xfrm>
                <a:off x="6522316" y="1691315"/>
                <a:ext cx="1000701" cy="738664"/>
              </a:xfrm>
              <a:prstGeom prst="rect">
                <a:avLst/>
              </a:prstGeom>
              <a:grpFill/>
              <a:effectLst/>
            </p:spPr>
            <p:txBody>
              <a:bodyPr wrap="none" rtlCol="0">
                <a:spAutoFit/>
              </a:bodyPr>
              <a:lstStyle/>
              <a:p>
                <a:r>
                  <a:rPr lang="en-US" altLang="zh-CN" sz="2400" b="1" dirty="0">
                    <a:latin typeface="微软雅黑" panose="020B0503020204020204" pitchFamily="34" charset="-122"/>
                    <a:ea typeface="微软雅黑" panose="020B0503020204020204" pitchFamily="34" charset="-122"/>
                    <a:sym typeface="iekie jianyuanti" panose="02010601030101010101" pitchFamily="2" charset="-122"/>
                  </a:rPr>
                  <a:t> </a:t>
                </a:r>
                <a:r>
                  <a:rPr lang="en-US" altLang="zh-CN" sz="3000" b="1" dirty="0">
                    <a:latin typeface="微软雅黑" panose="020B0503020204020204" pitchFamily="34" charset="-122"/>
                    <a:ea typeface="微软雅黑" panose="020B0503020204020204" pitchFamily="34" charset="-122"/>
                    <a:sym typeface="iekie jianyuanti" panose="02010601030101010101" pitchFamily="2" charset="-122"/>
                  </a:rPr>
                  <a:t>03</a:t>
                </a:r>
              </a:p>
            </p:txBody>
          </p:sp>
          <p:sp>
            <p:nvSpPr>
              <p:cNvPr id="5" name="文本框 4">
                <a:extLst>
                  <a:ext uri="{FF2B5EF4-FFF2-40B4-BE49-F238E27FC236}">
                    <a16:creationId xmlns:a16="http://schemas.microsoft.com/office/drawing/2014/main" id="{DCE690D3-DC62-0752-66D6-392C819BF17D}"/>
                  </a:ext>
                </a:extLst>
              </p:cNvPr>
              <p:cNvSpPr txBox="1"/>
              <p:nvPr/>
            </p:nvSpPr>
            <p:spPr>
              <a:xfrm>
                <a:off x="7494123" y="1799038"/>
                <a:ext cx="3340011" cy="492442"/>
              </a:xfrm>
              <a:prstGeom prst="rect">
                <a:avLst/>
              </a:prstGeom>
              <a:grpFill/>
              <a:effectLst/>
            </p:spPr>
            <p:txBody>
              <a:bodyPr wrap="square" rtlCol="0">
                <a:spAutoFit/>
              </a:bodyPr>
              <a:lstStyle/>
              <a:p>
                <a:r>
                  <a:rPr lang="zh-CN" altLang="en-US" dirty="0">
                    <a:latin typeface="微软雅黑" panose="020B0503020204020204" pitchFamily="34" charset="-122"/>
                    <a:ea typeface="微软雅黑" panose="020B0503020204020204" pitchFamily="34" charset="-122"/>
                    <a:sym typeface="iekie jianyuanti" panose="02010601030101010101" pitchFamily="2" charset="-122"/>
                  </a:rPr>
                  <a:t>借助</a:t>
                </a:r>
                <a:r>
                  <a:rPr lang="zh-CN" altLang="en-US" sz="1800" dirty="0">
                    <a:latin typeface="微软雅黑" panose="020B0503020204020204" pitchFamily="34" charset="-122"/>
                    <a:ea typeface="微软雅黑" panose="020B0503020204020204" pitchFamily="34" charset="-122"/>
                    <a:sym typeface="iekie jianyuanti" panose="02010601030101010101" pitchFamily="2" charset="-122"/>
                  </a:rPr>
                  <a:t>调用链定位故障</a:t>
                </a:r>
              </a:p>
            </p:txBody>
          </p:sp>
        </p:grpSp>
        <p:sp>
          <p:nvSpPr>
            <p:cNvPr id="6" name="矩形 5">
              <a:extLst>
                <a:ext uri="{FF2B5EF4-FFF2-40B4-BE49-F238E27FC236}">
                  <a16:creationId xmlns:a16="http://schemas.microsoft.com/office/drawing/2014/main" id="{C0D443E8-BA44-AE53-2FD6-AA3AA39E2C02}"/>
                </a:ext>
              </a:extLst>
            </p:cNvPr>
            <p:cNvSpPr/>
            <p:nvPr/>
          </p:nvSpPr>
          <p:spPr>
            <a:xfrm>
              <a:off x="8027320" y="2562344"/>
              <a:ext cx="3233863" cy="1023742"/>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借助半结构化的调用链数据对异常指标进行根因定位，</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充分利用数据</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减少</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了</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异常检测</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部分的</a:t>
              </a:r>
              <a:r>
                <a:rPr lang="zh-CN" altLang="en-US" sz="1400" b="1" dirty="0">
                  <a:latin typeface="微软雅黑" panose="020B0503020204020204" pitchFamily="34" charset="-122"/>
                  <a:ea typeface="微软雅黑" panose="020B0503020204020204" pitchFamily="34" charset="-122"/>
                  <a:cs typeface="Times New Roman" panose="02020603050405020304" pitchFamily="18" charset="0"/>
                </a:rPr>
                <a:t>工作量</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，挖掘更深信息</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sym typeface="iekie jianyuanti" panose="02010601030101010101" pitchFamily="2" charset="-122"/>
                </a:rPr>
                <a:t>。</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sym typeface="iekie jianyuanti" panose="02010601030101010101" pitchFamily="2" charset="-122"/>
              </a:endParaRPr>
            </a:p>
          </p:txBody>
        </p:sp>
      </p:grpSp>
      <p:pic>
        <p:nvPicPr>
          <p:cNvPr id="17" name="图片 16">
            <a:extLst>
              <a:ext uri="{FF2B5EF4-FFF2-40B4-BE49-F238E27FC236}">
                <a16:creationId xmlns:a16="http://schemas.microsoft.com/office/drawing/2014/main" id="{BA7AB8D3-F8EF-E782-975D-1CE6C59E07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6736" y="2380600"/>
            <a:ext cx="4025615" cy="4025615"/>
          </a:xfrm>
          <a:prstGeom prst="rect">
            <a:avLst/>
          </a:prstGeom>
        </p:spPr>
      </p:pic>
    </p:spTree>
    <p:extLst>
      <p:ext uri="{BB962C8B-B14F-4D97-AF65-F5344CB8AC3E}">
        <p14:creationId xmlns:p14="http://schemas.microsoft.com/office/powerpoint/2010/main" val="3544438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EAFAAC1-85C8-ECF5-1287-0F973B4DA138}"/>
              </a:ext>
            </a:extLst>
          </p:cNvPr>
          <p:cNvSpPr txBox="1"/>
          <p:nvPr/>
        </p:nvSpPr>
        <p:spPr>
          <a:xfrm>
            <a:off x="244465" y="1128481"/>
            <a:ext cx="11142863" cy="584775"/>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defRPr sz="3200" b="1">
                <a:latin typeface="微软雅黑" panose="020B0503020204020204" pitchFamily="34" charset="-122"/>
                <a:ea typeface="微软雅黑" panose="020B0503020204020204" pitchFamily="34" charset="-122"/>
              </a:defRPr>
            </a:lvl1pPr>
          </a:lstStyle>
          <a:p>
            <a:r>
              <a:rPr lang="zh-CN" altLang="en-US" dirty="0"/>
              <a:t>系统前景：推动智能运维在微服务架构中的应用</a:t>
            </a:r>
          </a:p>
        </p:txBody>
      </p:sp>
      <p:sp>
        <p:nvSpPr>
          <p:cNvPr id="3" name="文本框 2">
            <a:extLst>
              <a:ext uri="{FF2B5EF4-FFF2-40B4-BE49-F238E27FC236}">
                <a16:creationId xmlns:a16="http://schemas.microsoft.com/office/drawing/2014/main" id="{091D7B78-1328-1B73-DAB9-9C1539050423}"/>
              </a:ext>
            </a:extLst>
          </p:cNvPr>
          <p:cNvSpPr txBox="1"/>
          <p:nvPr/>
        </p:nvSpPr>
        <p:spPr>
          <a:xfrm flipH="1">
            <a:off x="595566" y="1780032"/>
            <a:ext cx="10327256" cy="17054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微服务架构在工业界广泛普及使用，但故障模拟数字化演练系统的研究还非常有限；</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实际场景中所面临的数据集质量差，缺乏可生成各类故障数据集的故障模拟系统；</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用户和企业将从质量、效率、安全、成本、性能等多角度来衡量运维项目；</a:t>
            </a:r>
            <a:endParaRPr lang="en-US" altLang="zh-CN" spc="40" dirty="0">
              <a:solidFill>
                <a:srgbClr val="222222"/>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pc="40" dirty="0">
                <a:solidFill>
                  <a:srgbClr val="222222"/>
                </a:solidFill>
                <a:effectLst/>
                <a:latin typeface="微软雅黑" panose="020B0503020204020204" pitchFamily="34" charset="-122"/>
                <a:ea typeface="微软雅黑" panose="020B0503020204020204" pitchFamily="34" charset="-122"/>
                <a:cs typeface="Times New Roman" panose="02020603050405020304" pitchFamily="18" charset="0"/>
              </a:rPr>
              <a:t>混沌工程</a:t>
            </a:r>
            <a:r>
              <a:rPr lang="zh-CN" altLang="en-US" spc="40" dirty="0">
                <a:solidFill>
                  <a:srgbClr val="222222"/>
                </a:solidFill>
                <a:latin typeface="微软雅黑" panose="020B0503020204020204" pitchFamily="34" charset="-122"/>
                <a:ea typeface="微软雅黑" panose="020B0503020204020204" pitchFamily="34" charset="-122"/>
                <a:cs typeface="Times New Roman" panose="02020603050405020304" pitchFamily="18" charset="0"/>
              </a:rPr>
              <a:t>将是微服务架构</a:t>
            </a:r>
            <a:r>
              <a:rPr lang="zh-CN" altLang="zh-CN" spc="40" dirty="0">
                <a:solidFill>
                  <a:srgbClr val="222222"/>
                </a:solidFill>
                <a:effectLst/>
                <a:latin typeface="微软雅黑" panose="020B0503020204020204" pitchFamily="34" charset="-122"/>
                <a:ea typeface="微软雅黑" panose="020B0503020204020204" pitchFamily="34" charset="-122"/>
                <a:cs typeface="Times New Roman" panose="02020603050405020304" pitchFamily="18" charset="0"/>
              </a:rPr>
              <a:t>复杂性下的一个适应性解决方案，深入使用将有助于提升客户体验</a:t>
            </a:r>
            <a:r>
              <a:rPr lang="zh-CN" altLang="en-US" spc="40" dirty="0">
                <a:solidFill>
                  <a:srgbClr val="222222"/>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D81900A-0FE5-18AC-B06A-F212D0D7731E}"/>
              </a:ext>
            </a:extLst>
          </p:cNvPr>
          <p:cNvSpPr txBox="1"/>
          <p:nvPr/>
        </p:nvSpPr>
        <p:spPr>
          <a:xfrm>
            <a:off x="244465" y="4023968"/>
            <a:ext cx="10831205" cy="584775"/>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zh-CN"/>
            </a:defPPr>
            <a:lvl1pPr>
              <a:defRPr sz="3200" b="1">
                <a:latin typeface="微软雅黑" panose="020B0503020204020204" pitchFamily="34" charset="-122"/>
                <a:ea typeface="微软雅黑" panose="020B0503020204020204" pitchFamily="34" charset="-122"/>
              </a:defRPr>
            </a:lvl1pPr>
          </a:lstStyle>
          <a:p>
            <a:r>
              <a:rPr lang="zh-CN" altLang="en-US" dirty="0"/>
              <a:t>系统价值：提升应用健壮性，预防故障发生，提高运维效率</a:t>
            </a:r>
          </a:p>
        </p:txBody>
      </p:sp>
      <p:sp>
        <p:nvSpPr>
          <p:cNvPr id="5" name="文本框 4">
            <a:extLst>
              <a:ext uri="{FF2B5EF4-FFF2-40B4-BE49-F238E27FC236}">
                <a16:creationId xmlns:a16="http://schemas.microsoft.com/office/drawing/2014/main" id="{3AED01D9-891A-62E3-B116-CF38857CE4BF}"/>
              </a:ext>
            </a:extLst>
          </p:cNvPr>
          <p:cNvSpPr txBox="1"/>
          <p:nvPr/>
        </p:nvSpPr>
        <p:spPr>
          <a:xfrm flipH="1">
            <a:off x="595566" y="4718709"/>
            <a:ext cx="10571544" cy="12899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数字化故障演练系统可在应用正式上线前，对系统进行破坏性测试，以验证、发现、提升系统健壮性；</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模拟真实场景中的故障发生，做出相应预案，挖掘故障指标，预防故障发生；</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在故障演练系统中训练异常检测、根因定位等智能算法，加强算法鲁棒性，提高运维效率。</a:t>
            </a:r>
          </a:p>
        </p:txBody>
      </p:sp>
    </p:spTree>
    <p:extLst>
      <p:ext uri="{BB962C8B-B14F-4D97-AF65-F5344CB8AC3E}">
        <p14:creationId xmlns:p14="http://schemas.microsoft.com/office/powerpoint/2010/main" val="403153962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3761</TotalTime>
  <Words>1636</Words>
  <Application>Microsoft Office PowerPoint</Application>
  <PresentationFormat>宽屏</PresentationFormat>
  <Paragraphs>146</Paragraphs>
  <Slides>10</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等线</vt:lpstr>
      <vt:lpstr>等线 Light</vt:lpstr>
      <vt:lpstr>华文行楷</vt:lpstr>
      <vt:lpstr>微软雅黑</vt:lpstr>
      <vt:lpstr>Arial</vt:lpstr>
      <vt:lpstr>Calibri</vt:lpstr>
      <vt:lpstr>Comic Sans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梓鑫</dc:creator>
  <cp:lastModifiedBy>王 梓鑫</cp:lastModifiedBy>
  <cp:revision>103</cp:revision>
  <dcterms:created xsi:type="dcterms:W3CDTF">2022-11-30T03:24:48Z</dcterms:created>
  <dcterms:modified xsi:type="dcterms:W3CDTF">2022-12-08T05:28:07Z</dcterms:modified>
</cp:coreProperties>
</file>